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44"/>
  </p:notesMasterIdLst>
  <p:sldIdLst>
    <p:sldId id="267" r:id="rId2"/>
    <p:sldId id="256" r:id="rId3"/>
    <p:sldId id="271" r:id="rId4"/>
    <p:sldId id="257" r:id="rId5"/>
    <p:sldId id="258" r:id="rId6"/>
    <p:sldId id="302" r:id="rId7"/>
    <p:sldId id="270" r:id="rId8"/>
    <p:sldId id="304" r:id="rId9"/>
    <p:sldId id="275" r:id="rId10"/>
    <p:sldId id="305" r:id="rId11"/>
    <p:sldId id="274" r:id="rId12"/>
    <p:sldId id="278" r:id="rId13"/>
    <p:sldId id="306" r:id="rId14"/>
    <p:sldId id="273" r:id="rId15"/>
    <p:sldId id="300" r:id="rId16"/>
    <p:sldId id="307" r:id="rId17"/>
    <p:sldId id="272" r:id="rId18"/>
    <p:sldId id="308" r:id="rId19"/>
    <p:sldId id="276" r:id="rId20"/>
    <p:sldId id="309" r:id="rId21"/>
    <p:sldId id="277" r:id="rId22"/>
    <p:sldId id="310" r:id="rId23"/>
    <p:sldId id="297" r:id="rId24"/>
    <p:sldId id="303" r:id="rId25"/>
    <p:sldId id="280" r:id="rId26"/>
    <p:sldId id="311" r:id="rId27"/>
    <p:sldId id="301" r:id="rId28"/>
    <p:sldId id="312" r:id="rId29"/>
    <p:sldId id="281" r:id="rId30"/>
    <p:sldId id="313" r:id="rId31"/>
    <p:sldId id="282" r:id="rId32"/>
    <p:sldId id="314" r:id="rId33"/>
    <p:sldId id="283" r:id="rId34"/>
    <p:sldId id="315" r:id="rId35"/>
    <p:sldId id="284" r:id="rId36"/>
    <p:sldId id="316" r:id="rId37"/>
    <p:sldId id="285" r:id="rId38"/>
    <p:sldId id="317" r:id="rId39"/>
    <p:sldId id="287" r:id="rId40"/>
    <p:sldId id="318" r:id="rId41"/>
    <p:sldId id="319" r:id="rId42"/>
    <p:sldId id="265" r:id="rId43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G마켓 산스 Bold" panose="02000000000000000000" pitchFamily="50" charset="-127"/>
      <p:regular r:id="rId51"/>
    </p:embeddedFont>
    <p:embeddedFont>
      <p:font typeface="G마켓 산스 Light" panose="02000000000000000000" pitchFamily="50" charset="-127"/>
      <p:regular r:id="rId52"/>
    </p:embeddedFont>
    <p:embeddedFont>
      <p:font typeface="G마켓 산스 Medium" panose="02000000000000000000" pitchFamily="50" charset="-127"/>
      <p:regular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 KiTaek" initials="PK" lastIdx="1" clrIdx="0">
    <p:extLst>
      <p:ext uri="{19B8F6BF-5375-455C-9EA6-DF929625EA0E}">
        <p15:presenceInfo xmlns:p15="http://schemas.microsoft.com/office/powerpoint/2012/main" userId="007b8ce2e1af748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4E0"/>
    <a:srgbClr val="70DDFC"/>
    <a:srgbClr val="00ACEB"/>
    <a:srgbClr val="FFFFFF"/>
    <a:srgbClr val="FBFBFB"/>
    <a:srgbClr val="00B0F0"/>
    <a:srgbClr val="000000"/>
    <a:srgbClr val="ED9A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D1680E-B8E1-EB59-1D58-56E0197F7E27}" v="5354" dt="2020-11-02T18:18:19.216"/>
    <p1510:client id="{30EDCED9-77C8-4635-3D4A-C99842455A9C}" v="4902" dt="2020-11-02T18:55:05.473"/>
    <p1510:client id="{37E99E4B-995A-4757-43C2-A8305552D2A2}" v="2832" dt="2020-11-03T03:21:37.179"/>
    <p1510:client id="{4019E409-48F4-6904-BB35-FAB4E467D324}" v="1" dt="2020-11-03T04:29:07.759"/>
    <p1510:client id="{79E7D7C0-EEF4-0FCF-3215-CEE2C5B801E5}" v="2638" dt="2020-11-03T04:31:13.327"/>
    <p1510:client id="{7FE9C219-76DE-C3C5-E138-4695B395CF8E}" v="1899" dt="2020-11-03T04:23:58.926"/>
    <p1510:client id="{83AA11B5-CEAF-A1D1-8749-934F8DBBAB42}" v="4075" dt="2020-11-03T04:31:29.086"/>
    <p1510:client id="{8D04320A-8FDE-0F20-76C4-C94FEA1AB421}" v="440" dt="2020-11-03T03:37:38.061"/>
    <p1510:client id="{A9E72739-BB42-1FB8-6909-6F8DFA1B7142}" v="1379" dt="2020-11-02T18:31:38.772"/>
    <p1510:client id="{D29514AB-2651-7571-C56A-2FC090DFEC8C}" v="620" dt="2020-11-02T18:55:30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DB226-0BCE-404C-AEB7-E3F55AB801F5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D63CF-FF4C-4501-BBFB-D3423221F6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627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023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9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9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9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80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00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68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0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0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5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4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06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21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B94CB4A-BFC4-477C-8D80-2D1CB9872805}"/>
              </a:ext>
            </a:extLst>
          </p:cNvPr>
          <p:cNvGrpSpPr/>
          <p:nvPr/>
        </p:nvGrpSpPr>
        <p:grpSpPr>
          <a:xfrm>
            <a:off x="1301837" y="1763252"/>
            <a:ext cx="7430239" cy="1665748"/>
            <a:chOff x="1301837" y="1763252"/>
            <a:chExt cx="7430239" cy="1665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DD1F17-7AAA-4AB3-94D0-B62DAFBD4BE2}"/>
                </a:ext>
              </a:extLst>
            </p:cNvPr>
            <p:cNvSpPr txBox="1"/>
            <p:nvPr/>
          </p:nvSpPr>
          <p:spPr>
            <a:xfrm>
              <a:off x="1301837" y="1879300"/>
              <a:ext cx="64588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>
                  <a:solidFill>
                    <a:srgbClr val="FFC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NCS </a:t>
              </a:r>
              <a:r>
                <a:rPr lang="ko-KR" altLang="en-US" sz="2800" spc="-150">
                  <a:solidFill>
                    <a:srgbClr val="FFC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기반 실무형 정보보호 기술인력 양성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EBDB66-5938-4A2A-B0F2-B39FEE262D08}"/>
                </a:ext>
              </a:extLst>
            </p:cNvPr>
            <p:cNvSpPr txBox="1"/>
            <p:nvPr/>
          </p:nvSpPr>
          <p:spPr>
            <a:xfrm>
              <a:off x="1301837" y="2423317"/>
              <a:ext cx="74302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15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K-Shield Jr. </a:t>
              </a:r>
              <a:r>
                <a:rPr lang="ko-KR" altLang="en-US" sz="3200" spc="-15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정보보호 관리진단 과정 </a:t>
              </a:r>
              <a:r>
                <a:rPr lang="en-US" altLang="ko-KR" sz="3200" spc="-15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5</a:t>
              </a:r>
              <a:r>
                <a:rPr lang="ko-KR" altLang="en-US" sz="3200" spc="-15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DD9E37-0110-42B3-BD02-19BEE4F05DE0}"/>
                </a:ext>
              </a:extLst>
            </p:cNvPr>
            <p:cNvSpPr txBox="1"/>
            <p:nvPr/>
          </p:nvSpPr>
          <p:spPr>
            <a:xfrm>
              <a:off x="1301837" y="3028890"/>
              <a:ext cx="23615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[ </a:t>
              </a:r>
              <a:r>
                <a:rPr lang="ko-KR" altLang="en-US" sz="2000" spc="-150"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프로젝트 결과 발표 </a:t>
              </a:r>
              <a:r>
                <a:rPr lang="en-US" altLang="ko-KR" sz="2000" spc="-150"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]</a:t>
              </a:r>
              <a:endParaRPr lang="ko-KR" altLang="en-US" sz="2000" spc="-15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368402C-2B45-43F9-93C9-0448BB3CEA37}"/>
                </a:ext>
              </a:extLst>
            </p:cNvPr>
            <p:cNvSpPr/>
            <p:nvPr/>
          </p:nvSpPr>
          <p:spPr>
            <a:xfrm>
              <a:off x="1394454" y="1763252"/>
              <a:ext cx="685801" cy="95251"/>
            </a:xfrm>
            <a:prstGeom prst="roundRect">
              <a:avLst>
                <a:gd name="adj" fmla="val 50000"/>
              </a:avLst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9FE701F-E28B-4F80-BDB7-D606C9EF4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619" y="384488"/>
            <a:ext cx="1253946" cy="116517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262E266-4D95-4CB5-9464-D651633E668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5BB7B4-8508-4CC2-B6C2-5F453F19CA32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4D6978-D281-451B-A981-C14DFE8B6DC2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B032FE-5E77-4C16-841F-27246814146D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149A6B-B710-4CCC-A81D-AA4977ABDB72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17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241156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9E930-441D-42C2-B067-1DA0A5CC1012}"/>
              </a:ext>
            </a:extLst>
          </p:cNvPr>
          <p:cNvSpPr txBox="1"/>
          <p:nvPr/>
        </p:nvSpPr>
        <p:spPr>
          <a:xfrm>
            <a:off x="352219" y="3255597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Calibri"/>
              </a:rPr>
              <a:t>보호 대책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8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AB58146-F87C-4C0B-BC8E-5DC0BDDA3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413" y="661885"/>
            <a:ext cx="6701883" cy="3474098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9904B6A0-9DBE-4542-9E18-9D2AAC712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719" y="2899663"/>
            <a:ext cx="7426399" cy="3754127"/>
          </a:xfrm>
          <a:prstGeom prst="rect">
            <a:avLst/>
          </a:prstGeom>
        </p:spPr>
      </p:pic>
      <p:cxnSp>
        <p:nvCxnSpPr>
          <p:cNvPr id="4" name="Straight Arrow Connector 4">
            <a:extLst>
              <a:ext uri="{FF2B5EF4-FFF2-40B4-BE49-F238E27FC236}">
                <a16:creationId xmlns:a16="http://schemas.microsoft.com/office/drawing/2014/main" id="{56F2F384-8676-4F96-BDCE-8A61900E16BE}"/>
              </a:ext>
            </a:extLst>
          </p:cNvPr>
          <p:cNvCxnSpPr>
            <a:cxnSpLocks/>
          </p:cNvCxnSpPr>
          <p:nvPr/>
        </p:nvCxnSpPr>
        <p:spPr>
          <a:xfrm flipV="1">
            <a:off x="393495" y="3116756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22EC5E-20B1-4D60-B3E3-48AFAC3B403B}"/>
              </a:ext>
            </a:extLst>
          </p:cNvPr>
          <p:cNvSpPr txBox="1"/>
          <p:nvPr/>
        </p:nvSpPr>
        <p:spPr>
          <a:xfrm>
            <a:off x="417908" y="3585680"/>
            <a:ext cx="366896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[민감한 정보 접근 2차인증]​</a:t>
            </a:r>
          </a:p>
          <a:p>
            <a:pPr algn="just"/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민감한 정보 수정이 이루어지는 페이지의 사용자 패스워드 재확인과 같은</a:t>
            </a:r>
            <a:r>
              <a:rPr lang="ko-KR" sz="12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2차적으로 인증 가능한 프로세스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추가한다.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​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  <a:p>
            <a:pPr algn="just"/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​</a:t>
            </a:r>
          </a:p>
          <a:p>
            <a:pPr algn="just"/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[패스워드 규칙 서버측 확인]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​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  <a:p>
            <a:pPr algn="just"/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클라이언트에서만 패스워드 규칙을 확인하는 것이 아니라 전송된 값을 </a:t>
            </a:r>
            <a:r>
              <a:rPr lang="ko-KR" sz="12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서버에서도 규칙 부합 여부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판단하는 프로세스를 추가한다.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​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7234F-A4A9-4004-B323-BA6184E374C8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4C16015-5889-4B21-8953-785FD6F6EB93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155BEA-83DB-42E6-B144-76E7938CAAF4}"/>
              </a:ext>
            </a:extLst>
          </p:cNvPr>
          <p:cNvSpPr txBox="1"/>
          <p:nvPr/>
        </p:nvSpPr>
        <p:spPr>
          <a:xfrm>
            <a:off x="413617" y="910049"/>
            <a:ext cx="3673707" cy="6832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불충분한 인증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1349B-A6C8-44ED-8F2D-B1B34D298841}"/>
              </a:ext>
            </a:extLst>
          </p:cNvPr>
          <p:cNvSpPr txBox="1"/>
          <p:nvPr/>
        </p:nvSpPr>
        <p:spPr>
          <a:xfrm>
            <a:off x="413160" y="2360119"/>
            <a:ext cx="3673707" cy="7940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인증 절차가 불충분한 경우 발생하는 취약점으로 권한이 없는 사용자가 중요 정보 페이지에 접근하여 정보를</a:t>
            </a:r>
            <a:r>
              <a:rPr lang="ko-KR" altLang="en-US" sz="12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유출하거나 변조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가능하다.</a:t>
            </a:r>
            <a:endParaRPr lang="ko-KR" altLang="en-US" sz="120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722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724050" y="3032833"/>
            <a:ext cx="3849180" cy="2668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6779287B-AF3D-47DD-A695-661CE8EE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728663"/>
            <a:ext cx="6711176" cy="39629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D216C1-62B4-49A5-82A8-B2FCBC2306D0}"/>
              </a:ext>
            </a:extLst>
          </p:cNvPr>
          <p:cNvSpPr txBox="1"/>
          <p:nvPr/>
        </p:nvSpPr>
        <p:spPr>
          <a:xfrm>
            <a:off x="410957" y="2389610"/>
            <a:ext cx="3673707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인증 로직이 구현되지 않을 경우, 비인가 사용자의 페이지에 접근 및 중요 정보의 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열람 </a:t>
            </a:r>
            <a:r>
              <a:rPr lang="ko-KR" altLang="en-US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및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변조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 가능하다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2C2C0E45-33DE-43E0-BAE6-B901122B2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25" y="2630168"/>
            <a:ext cx="6711176" cy="3937215"/>
          </a:xfrm>
          <a:prstGeom prst="rect">
            <a:avLst/>
          </a:prstGeom>
        </p:spPr>
      </p:pic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113B94D8-DFE9-4830-854B-A047C20B654C}"/>
              </a:ext>
            </a:extLst>
          </p:cNvPr>
          <p:cNvCxnSpPr/>
          <p:nvPr/>
        </p:nvCxnSpPr>
        <p:spPr>
          <a:xfrm flipV="1">
            <a:off x="410957" y="3132370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8">
            <a:extLst>
              <a:ext uri="{FF2B5EF4-FFF2-40B4-BE49-F238E27FC236}">
                <a16:creationId xmlns:a16="http://schemas.microsoft.com/office/drawing/2014/main" id="{547F2B9C-51BA-42E5-82BB-124F825B4D3C}"/>
              </a:ext>
            </a:extLst>
          </p:cNvPr>
          <p:cNvCxnSpPr>
            <a:cxnSpLocks/>
          </p:cNvCxnSpPr>
          <p:nvPr/>
        </p:nvCxnSpPr>
        <p:spPr>
          <a:xfrm flipV="1">
            <a:off x="401530" y="4705815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0F531C-3F25-4A2A-A6CF-378B0BBFC8BA}"/>
              </a:ext>
            </a:extLst>
          </p:cNvPr>
          <p:cNvSpPr txBox="1"/>
          <p:nvPr/>
        </p:nvSpPr>
        <p:spPr>
          <a:xfrm>
            <a:off x="417793" y="5128798"/>
            <a:ext cx="366687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인가되지 않은 공격자가 권한이 없는 1대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1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문의 내용을 확인할 수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있고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수정할 수 있다. 그러한 내용을 확인하면서 개인 정보를 탈취당할 수 있고 그로인한 2차피해가 발생한다.</a:t>
            </a:r>
          </a:p>
          <a:p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464797-5F60-430C-99B3-0FEDD5B3AA55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3D78992-0A60-4139-BE48-A793E2ADEC9C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117AFD-C40B-444F-9B68-871BE13EECF3}"/>
              </a:ext>
            </a:extLst>
          </p:cNvPr>
          <p:cNvSpPr txBox="1"/>
          <p:nvPr/>
        </p:nvSpPr>
        <p:spPr>
          <a:xfrm>
            <a:off x="413617" y="910049"/>
            <a:ext cx="3673707" cy="6832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불충분한 인가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A01F0-E3F9-4546-8715-203D57649104}"/>
              </a:ext>
            </a:extLst>
          </p:cNvPr>
          <p:cNvSpPr txBox="1"/>
          <p:nvPr/>
        </p:nvSpPr>
        <p:spPr>
          <a:xfrm>
            <a:off x="352219" y="3255597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 경로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7E342-D1C4-4BDD-988C-6EE2F66CB2B5}"/>
              </a:ext>
            </a:extLst>
          </p:cNvPr>
          <p:cNvSpPr txBox="1"/>
          <p:nvPr/>
        </p:nvSpPr>
        <p:spPr>
          <a:xfrm>
            <a:off x="417908" y="3585680"/>
            <a:ext cx="36689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마이페이지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-&gt; 1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1 </a:t>
            </a:r>
            <a:r>
              <a:rPr lang="ko-KR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문의: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10.10.0.166/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kisec</a:t>
            </a:r>
            <a:r>
              <a:rPr lang="ko-KR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/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mypage</a:t>
            </a:r>
            <a:r>
              <a:rPr lang="ko-KR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/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mypage_mtm_view.html?</a:t>
            </a:r>
            <a:r>
              <a:rPr lang="en-US" altLang="ko-KR" sz="12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idx</a:t>
            </a:r>
            <a:r>
              <a:rPr lang="en-US" altLang="ko-KR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=[</a:t>
            </a:r>
            <a:r>
              <a:rPr lang="ko-KR" altLang="en-US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글</a:t>
            </a:r>
            <a:r>
              <a:rPr lang="ko-KR" altLang="ko-KR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번호]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10.10.0.166/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kisec</a:t>
            </a:r>
            <a:r>
              <a:rPr lang="ko-KR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/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mypage_mtm_update.html?</a:t>
            </a:r>
            <a:r>
              <a:rPr lang="en-US" altLang="ko-KR" sz="12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idx</a:t>
            </a:r>
            <a:r>
              <a:rPr lang="en-US" altLang="ko-KR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=[</a:t>
            </a:r>
            <a:r>
              <a:rPr lang="ko-KR" altLang="en-US" sz="12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글번호</a:t>
            </a:r>
            <a:r>
              <a:rPr lang="en-US" altLang="ko-KR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]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702DB4-C7FC-49F5-B825-8C21E6843E0E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60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164940DC-80F6-4DD3-850C-D7091B31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728663"/>
            <a:ext cx="6609434" cy="4804861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F02B3754-6798-4E05-88FD-7D74ED91F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25" y="2453530"/>
            <a:ext cx="6551429" cy="43203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8CD87B-1CED-49AB-AAEE-DC6C2780FE99}"/>
              </a:ext>
            </a:extLst>
          </p:cNvPr>
          <p:cNvSpPr txBox="1"/>
          <p:nvPr/>
        </p:nvSpPr>
        <p:spPr>
          <a:xfrm>
            <a:off x="413616" y="3595690"/>
            <a:ext cx="367370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마이페이지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-&gt;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1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1 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문의: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10.10.0.166/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kisec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/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mypage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/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mypage_mtm_view.html?</a:t>
            </a:r>
            <a:r>
              <a:rPr lang="en-US" altLang="ko-KR" sz="12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idx</a:t>
            </a:r>
            <a:r>
              <a:rPr lang="en-US" altLang="ko-KR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=[</a:t>
            </a:r>
            <a:r>
              <a:rPr lang="ko-KR" altLang="en-US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글</a:t>
            </a:r>
            <a:r>
              <a:rPr lang="ko-KR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번호]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10.10.0.166/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kisec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/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mypage_mtm_</a:t>
            </a:r>
            <a:r>
              <a:rPr 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update.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html?</a:t>
            </a:r>
            <a:r>
              <a:rPr lang="en-US" sz="12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idx</a:t>
            </a:r>
            <a:r>
              <a:rPr lang="en-US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=[</a:t>
            </a:r>
            <a:r>
              <a:rPr lang="ko-KR" altLang="en-US" sz="12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글번호</a:t>
            </a:r>
            <a:r>
              <a:rPr lang="en-US" altLang="ko-KR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]</a:t>
            </a:r>
            <a:endParaRPr 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CA0270-3765-4E65-A1C3-0D685229D4B4}"/>
              </a:ext>
            </a:extLst>
          </p:cNvPr>
          <p:cNvSpPr txBox="1"/>
          <p:nvPr/>
        </p:nvSpPr>
        <p:spPr>
          <a:xfrm>
            <a:off x="417416" y="2387400"/>
            <a:ext cx="3669908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인증 로직이 구현되지 않을 경우, 비인가 사용자의 페이지에 접근 및 중요 정보의 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열람 </a:t>
            </a:r>
            <a:r>
              <a:rPr lang="ko-KR" altLang="en-US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및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변조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 가능하다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cxnSp>
        <p:nvCxnSpPr>
          <p:cNvPr id="20" name="Straight Arrow Connector 4">
            <a:extLst>
              <a:ext uri="{FF2B5EF4-FFF2-40B4-BE49-F238E27FC236}">
                <a16:creationId xmlns:a16="http://schemas.microsoft.com/office/drawing/2014/main" id="{3948F6CB-51A0-4AB4-BD46-AD5292607BA1}"/>
              </a:ext>
            </a:extLst>
          </p:cNvPr>
          <p:cNvCxnSpPr/>
          <p:nvPr/>
        </p:nvCxnSpPr>
        <p:spPr>
          <a:xfrm flipV="1">
            <a:off x="413616" y="3114080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ED76E9-4C1E-439F-9384-5706182F03D9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56796E4-83D7-4C6F-A239-399FA9CFCFB1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B5FDE54-6711-48E3-B69D-56E43B58DE02}"/>
              </a:ext>
            </a:extLst>
          </p:cNvPr>
          <p:cNvSpPr txBox="1"/>
          <p:nvPr/>
        </p:nvSpPr>
        <p:spPr>
          <a:xfrm>
            <a:off x="413617" y="910049"/>
            <a:ext cx="3673707" cy="6832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불충분한 인가 </a:t>
            </a:r>
            <a:r>
              <a:rPr lang="en-US" altLang="ko-KR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- 2</a:t>
            </a:r>
            <a:endParaRPr lang="ko-KR" altLang="en-US" sz="3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0832F-A47F-46CE-BEAD-F7BF8D2062C5}"/>
              </a:ext>
            </a:extLst>
          </p:cNvPr>
          <p:cNvSpPr txBox="1"/>
          <p:nvPr/>
        </p:nvSpPr>
        <p:spPr>
          <a:xfrm>
            <a:off x="352219" y="3255597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 경로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52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724050" y="3032833"/>
            <a:ext cx="3849180" cy="2668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397F85-9BA9-4EA0-A2D8-35F6BDB969C3}"/>
              </a:ext>
            </a:extLst>
          </p:cNvPr>
          <p:cNvSpPr txBox="1"/>
          <p:nvPr/>
        </p:nvSpPr>
        <p:spPr>
          <a:xfrm>
            <a:off x="410653" y="918562"/>
            <a:ext cx="2773393" cy="6832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불충분한 인가</a:t>
            </a: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6779287B-AF3D-47DD-A695-661CE8EE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790" y="728663"/>
            <a:ext cx="6711176" cy="39629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D216C1-62B4-49A5-82A8-B2FCBC2306D0}"/>
              </a:ext>
            </a:extLst>
          </p:cNvPr>
          <p:cNvSpPr txBox="1"/>
          <p:nvPr/>
        </p:nvSpPr>
        <p:spPr>
          <a:xfrm>
            <a:off x="417415" y="2389281"/>
            <a:ext cx="3673707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인증 로직이 구현되지 않을 경우, 비인가 사용자의 페이지에 접근 및 중요 정보의 </a:t>
            </a:r>
            <a:r>
              <a:rPr lang="ko-KR" sz="140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열람 </a:t>
            </a:r>
            <a:r>
              <a:rPr lang="ko-KR" altLang="en-US" sz="140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및</a:t>
            </a:r>
            <a:r>
              <a:rPr lang="ko-KR" sz="140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변조</a:t>
            </a:r>
            <a:r>
              <a:rPr lang="ko-KR" sz="12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 가능하다</a:t>
            </a:r>
            <a:r>
              <a:rPr lang="en-US" altLang="ko-KR" sz="120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</a:t>
            </a:r>
            <a:r>
              <a:rPr lang="ko-KR" sz="12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2C2C0E45-33DE-43E0-BAE6-B901122B2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790" y="2577288"/>
            <a:ext cx="7426711" cy="3937215"/>
          </a:xfrm>
          <a:prstGeom prst="rect">
            <a:avLst/>
          </a:prstGeom>
        </p:spPr>
      </p:pic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113B94D8-DFE9-4830-854B-A047C20B654C}"/>
              </a:ext>
            </a:extLst>
          </p:cNvPr>
          <p:cNvCxnSpPr/>
          <p:nvPr/>
        </p:nvCxnSpPr>
        <p:spPr>
          <a:xfrm flipV="1">
            <a:off x="406168" y="3123078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6EA84E-7482-4A5D-A14F-AF1B5FF6C26B}"/>
              </a:ext>
            </a:extLst>
          </p:cNvPr>
          <p:cNvSpPr txBox="1"/>
          <p:nvPr/>
        </p:nvSpPr>
        <p:spPr>
          <a:xfrm>
            <a:off x="417415" y="3595690"/>
            <a:ext cx="3821986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소스코드 수정(세션인증)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​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​프로그래밍을 할 때 세션인증이 필요한 페이지에는 세션인증을 하는 코드를 삽입하고, </a:t>
            </a:r>
            <a:r>
              <a:rPr lang="ko-KR" sz="12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세션이 존재하지 않다면 접근이 불가능하게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설정해야 한다.​</a:t>
            </a:r>
          </a:p>
          <a:p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프로그래밍 예시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​</a:t>
            </a:r>
          </a:p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인증 과정을 처리하는 부분에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Client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Side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Script(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Javascript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,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VBScript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등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)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를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사용하면사용자가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임의로 수정할 수 있으므로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Server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Side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Script(ASP,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PHP,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JSP)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를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통하여 </a:t>
            </a:r>
            <a:r>
              <a:rPr lang="ko-KR" sz="12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인증 및 필터링 과정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이 수행되어야 한다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.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  불가피하게 사용 시 반드시 암호화하여 사용하고 </a:t>
            </a:r>
            <a:r>
              <a:rPr lang="ko-KR" sz="12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서버 측에서 무결성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을 검증해야 한다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.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B78606-B5F8-4EA4-8477-A314EA144BEE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B0EC5BD-054A-495D-961A-2B50F2B828B1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C4C4FDC-D06C-4AB2-806C-0BAC42CFFCBC}"/>
              </a:ext>
            </a:extLst>
          </p:cNvPr>
          <p:cNvSpPr txBox="1"/>
          <p:nvPr/>
        </p:nvSpPr>
        <p:spPr>
          <a:xfrm>
            <a:off x="352219" y="3255597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Calibri"/>
              </a:rPr>
              <a:t>보호 대책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1205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724050" y="3032833"/>
            <a:ext cx="3849180" cy="2668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13B36-32E5-4D81-8DAB-43C7026B24EE}"/>
              </a:ext>
            </a:extLst>
          </p:cNvPr>
          <p:cNvSpPr txBox="1"/>
          <p:nvPr/>
        </p:nvSpPr>
        <p:spPr>
          <a:xfrm>
            <a:off x="410285" y="910019"/>
            <a:ext cx="3354143" cy="6250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데이터 </a:t>
            </a:r>
            <a:r>
              <a:rPr lang="ko-KR" altLang="en-US" sz="3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평문</a:t>
            </a: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 전송</a:t>
            </a: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D3CD9D-0531-40C9-99CF-D35077D4CC2B}"/>
              </a:ext>
            </a:extLst>
          </p:cNvPr>
          <p:cNvSpPr txBox="1"/>
          <p:nvPr/>
        </p:nvSpPr>
        <p:spPr>
          <a:xfrm>
            <a:off x="410285" y="3595690"/>
            <a:ext cx="366959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로그인,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회원가입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</p:txBody>
      </p: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DEDB79B-D3B1-4D45-B42C-09524517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711652"/>
            <a:ext cx="5819884" cy="3291934"/>
          </a:xfrm>
          <a:prstGeom prst="rect">
            <a:avLst/>
          </a:prstGeom>
        </p:spPr>
      </p:pic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A8A40D30-8ADF-4BF5-8949-96519C0A5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840" y="1902489"/>
            <a:ext cx="3799619" cy="4676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3FF90A-A0F9-417C-8A7A-C5105AF50D7D}"/>
              </a:ext>
            </a:extLst>
          </p:cNvPr>
          <p:cNvSpPr txBox="1"/>
          <p:nvPr/>
        </p:nvSpPr>
        <p:spPr>
          <a:xfrm>
            <a:off x="417415" y="2384057"/>
            <a:ext cx="366246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서버와 클라이언트간 통신 시 암호화하여 전송을 하지 않아 중요 정보 등이 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평문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으로 전송되는 취약점이다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cxnSp>
        <p:nvCxnSpPr>
          <p:cNvPr id="10" name="Straight Arrow Connector 4">
            <a:extLst>
              <a:ext uri="{FF2B5EF4-FFF2-40B4-BE49-F238E27FC236}">
                <a16:creationId xmlns:a16="http://schemas.microsoft.com/office/drawing/2014/main" id="{913B14FD-0782-414D-8C43-F78950F43A76}"/>
              </a:ext>
            </a:extLst>
          </p:cNvPr>
          <p:cNvCxnSpPr/>
          <p:nvPr/>
        </p:nvCxnSpPr>
        <p:spPr>
          <a:xfrm flipV="1">
            <a:off x="417415" y="3123078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8">
            <a:extLst>
              <a:ext uri="{FF2B5EF4-FFF2-40B4-BE49-F238E27FC236}">
                <a16:creationId xmlns:a16="http://schemas.microsoft.com/office/drawing/2014/main" id="{72C55073-05A4-4B14-89D0-7B5DEC33E993}"/>
              </a:ext>
            </a:extLst>
          </p:cNvPr>
          <p:cNvCxnSpPr>
            <a:cxnSpLocks/>
          </p:cNvCxnSpPr>
          <p:nvPr/>
        </p:nvCxnSpPr>
        <p:spPr>
          <a:xfrm flipV="1">
            <a:off x="417415" y="4707279"/>
            <a:ext cx="3742201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230FB9A-8835-46F4-B019-51726B8B44A3}"/>
              </a:ext>
            </a:extLst>
          </p:cNvPr>
          <p:cNvSpPr txBox="1"/>
          <p:nvPr/>
        </p:nvSpPr>
        <p:spPr>
          <a:xfrm>
            <a:off x="417415" y="5125128"/>
            <a:ext cx="63819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로그인시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아이디와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비밀번호를 전송하는데 암호화하여 전송을</a:t>
            </a:r>
          </a:p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하지 않아 공격자가 중간에 탈취하여 로그인을 할 수 있다.</a:t>
            </a:r>
          </a:p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그로 인해 회원정보가 유출되고 2차피해가 발생한다.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AD2482-E3C3-4FCF-88EB-89E53BE3C9D3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9AF3A1F-5682-487C-BDE6-9E439F2DCCBC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61FF8AD-4D5A-463F-81E1-0C899EF674D7}"/>
              </a:ext>
            </a:extLst>
          </p:cNvPr>
          <p:cNvSpPr txBox="1"/>
          <p:nvPr/>
        </p:nvSpPr>
        <p:spPr>
          <a:xfrm>
            <a:off x="352219" y="3255597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 경로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FD187F-C485-4BC7-8908-4537049B0F12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1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13B36-32E5-4D81-8DAB-43C7026B24EE}"/>
              </a:ext>
            </a:extLst>
          </p:cNvPr>
          <p:cNvSpPr txBox="1"/>
          <p:nvPr/>
        </p:nvSpPr>
        <p:spPr>
          <a:xfrm>
            <a:off x="413746" y="916760"/>
            <a:ext cx="3666129" cy="6832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데이터 </a:t>
            </a:r>
            <a:r>
              <a:rPr lang="ko-KR" altLang="en-US" sz="3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평문</a:t>
            </a: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 전송 2</a:t>
            </a: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 </a:t>
            </a:r>
          </a:p>
        </p:txBody>
      </p:sp>
      <p:pic>
        <p:nvPicPr>
          <p:cNvPr id="10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FD60B59-0F80-461A-9F32-35330ACE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728663"/>
            <a:ext cx="6591300" cy="3257550"/>
          </a:xfrm>
          <a:prstGeom prst="rect">
            <a:avLst/>
          </a:prstGeom>
        </p:spPr>
      </p:pic>
      <p:pic>
        <p:nvPicPr>
          <p:cNvPr id="12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7DB83F04-3092-4C14-8214-84FEDEF15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806" y="1878244"/>
            <a:ext cx="4086225" cy="4743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5C9FF8-0BD2-49C2-9300-14FA14ED5E06}"/>
              </a:ext>
            </a:extLst>
          </p:cNvPr>
          <p:cNvSpPr txBox="1"/>
          <p:nvPr/>
        </p:nvSpPr>
        <p:spPr>
          <a:xfrm>
            <a:off x="413746" y="3600851"/>
            <a:ext cx="36661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회원탈퇴, 회원정보 수정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D9ECB9-8093-4A60-97C9-9A875ED156D0}"/>
              </a:ext>
            </a:extLst>
          </p:cNvPr>
          <p:cNvSpPr txBox="1"/>
          <p:nvPr/>
        </p:nvSpPr>
        <p:spPr>
          <a:xfrm>
            <a:off x="414639" y="2381741"/>
            <a:ext cx="366523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서버와 클라이언트간 통신 시 암호화하여 전송을 하지 않아 중요 정보 등이 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평문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으로 전송되는 취약점이다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cxnSp>
        <p:nvCxnSpPr>
          <p:cNvPr id="17" name="Straight Arrow Connector 4">
            <a:extLst>
              <a:ext uri="{FF2B5EF4-FFF2-40B4-BE49-F238E27FC236}">
                <a16:creationId xmlns:a16="http://schemas.microsoft.com/office/drawing/2014/main" id="{881A4B8E-EBE6-48D3-A105-D38EFEDA6A91}"/>
              </a:ext>
            </a:extLst>
          </p:cNvPr>
          <p:cNvCxnSpPr/>
          <p:nvPr/>
        </p:nvCxnSpPr>
        <p:spPr>
          <a:xfrm flipV="1">
            <a:off x="402786" y="3112654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B6C9314-2B84-4810-AE4F-6EC63C646677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4B20420-1837-4802-9591-C4902A426391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B4AB4C-FB1B-4D11-BD3E-33F3094D9C16}"/>
              </a:ext>
            </a:extLst>
          </p:cNvPr>
          <p:cNvSpPr txBox="1"/>
          <p:nvPr/>
        </p:nvSpPr>
        <p:spPr>
          <a:xfrm>
            <a:off x="352219" y="3255597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 경로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905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417415" y="3595690"/>
            <a:ext cx="367222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개인정보(아이디, 비밀번호, 주민등록 번호, 전화번호, 계좌번호, 계좌 비밀번호, 게시판 등에서 사용되는 성명, 이메일, 연락처 등) </a:t>
            </a:r>
            <a:r>
              <a:rPr 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를</a:t>
            </a:r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다루는 사이트는 SSL 인증서, 또는 암호화 응용프로그램을 설치하여 개인정보 </a:t>
            </a:r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암호화 송 ∙ 수신</a:t>
            </a:r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을 해야 한다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13B36-32E5-4D81-8DAB-43C7026B24EE}"/>
              </a:ext>
            </a:extLst>
          </p:cNvPr>
          <p:cNvSpPr txBox="1"/>
          <p:nvPr/>
        </p:nvSpPr>
        <p:spPr>
          <a:xfrm>
            <a:off x="410286" y="910018"/>
            <a:ext cx="3354143" cy="6250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데이터 </a:t>
            </a:r>
            <a:r>
              <a:rPr lang="ko-KR" altLang="en-US" sz="3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평문</a:t>
            </a: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 전송</a:t>
            </a: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 </a:t>
            </a:r>
          </a:p>
        </p:txBody>
      </p: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DEDB79B-D3B1-4D45-B42C-09524517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734143"/>
            <a:ext cx="5819884" cy="3291934"/>
          </a:xfrm>
          <a:prstGeom prst="rect">
            <a:avLst/>
          </a:prstGeom>
        </p:spPr>
      </p:pic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A8A40D30-8ADF-4BF5-8949-96519C0A5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068" y="1687641"/>
            <a:ext cx="3799619" cy="4676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3FF90A-A0F9-417C-8A7A-C5105AF50D7D}"/>
              </a:ext>
            </a:extLst>
          </p:cNvPr>
          <p:cNvSpPr txBox="1"/>
          <p:nvPr/>
        </p:nvSpPr>
        <p:spPr>
          <a:xfrm>
            <a:off x="415929" y="2388897"/>
            <a:ext cx="367370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서버와 클라이언트간 통신 시 암호화하여 전송을 하지 않아 중요 정보 등이 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평문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으로 전송되는 취약점이다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cxnSp>
        <p:nvCxnSpPr>
          <p:cNvPr id="10" name="Straight Arrow Connector 4">
            <a:extLst>
              <a:ext uri="{FF2B5EF4-FFF2-40B4-BE49-F238E27FC236}">
                <a16:creationId xmlns:a16="http://schemas.microsoft.com/office/drawing/2014/main" id="{913B14FD-0782-414D-8C43-F78950F43A76}"/>
              </a:ext>
            </a:extLst>
          </p:cNvPr>
          <p:cNvCxnSpPr/>
          <p:nvPr/>
        </p:nvCxnSpPr>
        <p:spPr>
          <a:xfrm flipV="1">
            <a:off x="428472" y="3123078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06AD64-F960-420D-A231-27D143FDB313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D4C1A1C-D763-4CE5-ACF2-CACDCADD21D7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54F441-E917-4520-B573-9686E9C99946}"/>
              </a:ext>
            </a:extLst>
          </p:cNvPr>
          <p:cNvSpPr txBox="1"/>
          <p:nvPr/>
        </p:nvSpPr>
        <p:spPr>
          <a:xfrm>
            <a:off x="352219" y="3255597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Calibri"/>
              </a:rPr>
              <a:t>보호 대책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864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5968" y="916598"/>
            <a:ext cx="2122697" cy="6250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/>
                <a:ea typeface="G마켓 산스 Light"/>
              </a:rPr>
              <a:t>세션 고정</a:t>
            </a:r>
            <a:endParaRPr lang="ko-KR" sz="3200" dirty="0">
              <a:solidFill>
                <a:srgbClr val="3464E0"/>
              </a:solidFill>
              <a:latin typeface="G마켓 산스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1A01B-ED7B-4488-93B0-581CE3164550}"/>
              </a:ext>
            </a:extLst>
          </p:cNvPr>
          <p:cNvSpPr txBox="1"/>
          <p:nvPr/>
        </p:nvSpPr>
        <p:spPr>
          <a:xfrm>
            <a:off x="414387" y="3577706"/>
            <a:ext cx="365700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10.10.0.166/</a:t>
            </a:r>
            <a:r>
              <a:rPr 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kisec</a:t>
            </a:r>
            <a:r>
              <a:rPr 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/main/ (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메인페이지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F66CA-2617-41F1-B48A-C3617188F51B}"/>
              </a:ext>
            </a:extLst>
          </p:cNvPr>
          <p:cNvSpPr txBox="1"/>
          <p:nvPr/>
        </p:nvSpPr>
        <p:spPr>
          <a:xfrm>
            <a:off x="414387" y="2382851"/>
            <a:ext cx="3657003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세션값을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고정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하여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세션 식별자(ID) 값으로 사용자가 로그인하여 정의된 세션 식별자(ID)가 사용 가능하게 되는 취약점이다. 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84EECD97-1C0F-4B41-A4B9-078F00C3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728663"/>
            <a:ext cx="6467475" cy="3593902"/>
          </a:xfrm>
          <a:prstGeom prst="rect">
            <a:avLst/>
          </a:prstGeom>
        </p:spPr>
      </p:pic>
      <p:pic>
        <p:nvPicPr>
          <p:cNvPr id="8" name="그림 9">
            <a:extLst>
              <a:ext uri="{FF2B5EF4-FFF2-40B4-BE49-F238E27FC236}">
                <a16:creationId xmlns:a16="http://schemas.microsoft.com/office/drawing/2014/main" id="{8F06BFC4-0F76-4DC1-9F04-E44282DDD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621" y="2042379"/>
            <a:ext cx="6461481" cy="3904059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276382CD-47CC-4739-9A48-A8FC398BF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027" y="3415358"/>
            <a:ext cx="6460305" cy="3258819"/>
          </a:xfrm>
          <a:prstGeom prst="rect">
            <a:avLst/>
          </a:prstGeom>
        </p:spPr>
      </p:pic>
      <p:cxnSp>
        <p:nvCxnSpPr>
          <p:cNvPr id="11" name="Straight Arrow Connector 4">
            <a:extLst>
              <a:ext uri="{FF2B5EF4-FFF2-40B4-BE49-F238E27FC236}">
                <a16:creationId xmlns:a16="http://schemas.microsoft.com/office/drawing/2014/main" id="{8EECD1E4-57FB-43CD-86B9-6CA25690F898}"/>
              </a:ext>
            </a:extLst>
          </p:cNvPr>
          <p:cNvCxnSpPr>
            <a:cxnSpLocks/>
          </p:cNvCxnSpPr>
          <p:nvPr/>
        </p:nvCxnSpPr>
        <p:spPr>
          <a:xfrm flipV="1">
            <a:off x="422872" y="3131527"/>
            <a:ext cx="3657003" cy="3379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8">
            <a:extLst>
              <a:ext uri="{FF2B5EF4-FFF2-40B4-BE49-F238E27FC236}">
                <a16:creationId xmlns:a16="http://schemas.microsoft.com/office/drawing/2014/main" id="{902B14AD-1A07-41BB-9063-FAD4B1826AEF}"/>
              </a:ext>
            </a:extLst>
          </p:cNvPr>
          <p:cNvCxnSpPr>
            <a:cxnSpLocks/>
          </p:cNvCxnSpPr>
          <p:nvPr/>
        </p:nvCxnSpPr>
        <p:spPr>
          <a:xfrm flipV="1">
            <a:off x="415968" y="4724400"/>
            <a:ext cx="3663907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BE9AF9A-0F06-441E-9E22-91C705FA260F}"/>
              </a:ext>
            </a:extLst>
          </p:cNvPr>
          <p:cNvSpPr txBox="1"/>
          <p:nvPr/>
        </p:nvSpPr>
        <p:spPr>
          <a:xfrm>
            <a:off x="414388" y="5125128"/>
            <a:ext cx="36654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세션값이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고정되어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있기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때문에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각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사용자별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세션ID를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탈취할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수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있으면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공격자가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접근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및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권한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우회가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가능하여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회원정보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유출이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발생한다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CA9F15-E933-44BE-9976-89C393FE89AC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72568E9-A944-49D6-AD11-58D7454D7632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CA5C293-FDB8-4DE7-AC0F-299D804D5645}"/>
              </a:ext>
            </a:extLst>
          </p:cNvPr>
          <p:cNvSpPr txBox="1"/>
          <p:nvPr/>
        </p:nvSpPr>
        <p:spPr>
          <a:xfrm>
            <a:off x="352219" y="3255597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 경로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559A73-95C0-45D8-BB1B-65EDDCF2D31D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40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5967" y="916599"/>
            <a:ext cx="2122697" cy="6250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/>
                <a:ea typeface="G마켓 산스 Light"/>
              </a:rPr>
              <a:t>세션 고정</a:t>
            </a:r>
            <a:endParaRPr lang="ko-KR" sz="3200">
              <a:solidFill>
                <a:srgbClr val="3464E0"/>
              </a:solidFill>
              <a:latin typeface="G마켓 산스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F66CA-2617-41F1-B48A-C3617188F51B}"/>
              </a:ext>
            </a:extLst>
          </p:cNvPr>
          <p:cNvSpPr txBox="1"/>
          <p:nvPr/>
        </p:nvSpPr>
        <p:spPr>
          <a:xfrm>
            <a:off x="417415" y="2382244"/>
            <a:ext cx="3669525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세션값을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고정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하여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세션 식별자(ID) 값으로 사용자가 로그인하여 정의된 세션 식별자(ID)가 사용 가능하게 되는 취약점이다. 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84EECD97-1C0F-4B41-A4B9-078F00C3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728663"/>
            <a:ext cx="6467475" cy="3593902"/>
          </a:xfrm>
          <a:prstGeom prst="rect">
            <a:avLst/>
          </a:prstGeom>
        </p:spPr>
      </p:pic>
      <p:pic>
        <p:nvPicPr>
          <p:cNvPr id="8" name="그림 9">
            <a:extLst>
              <a:ext uri="{FF2B5EF4-FFF2-40B4-BE49-F238E27FC236}">
                <a16:creationId xmlns:a16="http://schemas.microsoft.com/office/drawing/2014/main" id="{8F06BFC4-0F76-4DC1-9F04-E44282DDD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192" y="2049995"/>
            <a:ext cx="6461481" cy="3904059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276382CD-47CC-4739-9A48-A8FC398BF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368" y="3408825"/>
            <a:ext cx="6460305" cy="3255926"/>
          </a:xfrm>
          <a:prstGeom prst="rect">
            <a:avLst/>
          </a:prstGeom>
        </p:spPr>
      </p:pic>
      <p:cxnSp>
        <p:nvCxnSpPr>
          <p:cNvPr id="11" name="Straight Arrow Connector 4">
            <a:extLst>
              <a:ext uri="{FF2B5EF4-FFF2-40B4-BE49-F238E27FC236}">
                <a16:creationId xmlns:a16="http://schemas.microsoft.com/office/drawing/2014/main" id="{8EECD1E4-57FB-43CD-86B9-6CA25690F898}"/>
              </a:ext>
            </a:extLst>
          </p:cNvPr>
          <p:cNvCxnSpPr>
            <a:cxnSpLocks/>
          </p:cNvCxnSpPr>
          <p:nvPr/>
        </p:nvCxnSpPr>
        <p:spPr>
          <a:xfrm flipV="1">
            <a:off x="407988" y="3140356"/>
            <a:ext cx="3671887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2B09E4C-A2D6-480B-A55E-78BAF3A1BF22}"/>
              </a:ext>
            </a:extLst>
          </p:cNvPr>
          <p:cNvSpPr txBox="1"/>
          <p:nvPr/>
        </p:nvSpPr>
        <p:spPr>
          <a:xfrm>
            <a:off x="415052" y="3595690"/>
            <a:ext cx="367188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로그인과 같은 인증절차가 진행된 후 인증된 세션은 신규 세션 발행을 하여 탈취된 세션이 주입하여도 </a:t>
            </a:r>
            <a:r>
              <a:rPr lang="ko-KR" sz="12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우회 할 수 없도록 조치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하여야 한다. 만약 신규 세션을 발행할 수 없는 경우에는 인가시점에 쿠키상에 별도의 </a:t>
            </a:r>
            <a:r>
              <a:rPr lang="ko-KR" sz="12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토큰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 발행하여 매 요청별로 세션영역에 보관된 토큰과 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매칭을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시키는 방법 또한 하나의 방법이다.​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</a:endParaRPr>
          </a:p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​</a:t>
            </a:r>
          </a:p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5CAA1A-20D0-44DF-84CE-9DD5737036ED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D37FD27-324C-408F-8377-B4F281450B05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0F0C3C-1F9A-4920-A712-7829DD13312C}"/>
              </a:ext>
            </a:extLst>
          </p:cNvPr>
          <p:cNvSpPr txBox="1"/>
          <p:nvPr/>
        </p:nvSpPr>
        <p:spPr>
          <a:xfrm>
            <a:off x="352219" y="3255597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Calibri"/>
              </a:rPr>
              <a:t>보호 대책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966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724050" y="3032833"/>
            <a:ext cx="3849180" cy="2668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B7C45-B391-4BFD-AC4C-F23111A86917}"/>
              </a:ext>
            </a:extLst>
          </p:cNvPr>
          <p:cNvSpPr txBox="1"/>
          <p:nvPr/>
        </p:nvSpPr>
        <p:spPr>
          <a:xfrm>
            <a:off x="418948" y="912722"/>
            <a:ext cx="4091910" cy="6399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프로세스 검증 누락</a:t>
            </a:r>
            <a:endParaRPr lang="ko-KR" sz="3200" dirty="0">
              <a:solidFill>
                <a:srgbClr val="3464E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F2B19-9AE4-40D2-BD0E-B66CD208EEA1}"/>
              </a:ext>
            </a:extLst>
          </p:cNvPr>
          <p:cNvSpPr txBox="1"/>
          <p:nvPr/>
        </p:nvSpPr>
        <p:spPr>
          <a:xfrm>
            <a:off x="417205" y="3595690"/>
            <a:ext cx="36488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My page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접근시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(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10.10.0.166/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kisec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/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mypage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/</a:t>
            </a:r>
          </a:p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mypage_classroom.html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) (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마이페이지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0FAC28-47D0-4EEC-AA43-F2BA0FBF004B}"/>
              </a:ext>
            </a:extLst>
          </p:cNvPr>
          <p:cNvSpPr txBox="1"/>
          <p:nvPr/>
        </p:nvSpPr>
        <p:spPr>
          <a:xfrm>
            <a:off x="411957" y="2352120"/>
            <a:ext cx="3687500" cy="7940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미흡한 인증처리 과정으로 인해 발생하는 취약점으로</a:t>
            </a:r>
          </a:p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공격자가 </a:t>
            </a: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인증을 우회하여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비인가적인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행위를 할 수 있다.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ECE23523-5696-4430-B120-E9DEC9C7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521" y="728663"/>
            <a:ext cx="6852557" cy="4172673"/>
          </a:xfrm>
          <a:prstGeom prst="rect">
            <a:avLst/>
          </a:prstGeom>
        </p:spPr>
      </p:pic>
      <p:cxnSp>
        <p:nvCxnSpPr>
          <p:cNvPr id="10" name="Straight Arrow Connector 4">
            <a:extLst>
              <a:ext uri="{FF2B5EF4-FFF2-40B4-BE49-F238E27FC236}">
                <a16:creationId xmlns:a16="http://schemas.microsoft.com/office/drawing/2014/main" id="{77F7D934-9552-4920-9328-E90214D9AD85}"/>
              </a:ext>
            </a:extLst>
          </p:cNvPr>
          <p:cNvCxnSpPr>
            <a:cxnSpLocks/>
          </p:cNvCxnSpPr>
          <p:nvPr/>
        </p:nvCxnSpPr>
        <p:spPr>
          <a:xfrm flipV="1">
            <a:off x="407988" y="3141663"/>
            <a:ext cx="3658032" cy="1464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8">
            <a:extLst>
              <a:ext uri="{FF2B5EF4-FFF2-40B4-BE49-F238E27FC236}">
                <a16:creationId xmlns:a16="http://schemas.microsoft.com/office/drawing/2014/main" id="{92366ACB-2E38-4E5E-A172-037A9969EA55}"/>
              </a:ext>
            </a:extLst>
          </p:cNvPr>
          <p:cNvCxnSpPr>
            <a:cxnSpLocks/>
          </p:cNvCxnSpPr>
          <p:nvPr/>
        </p:nvCxnSpPr>
        <p:spPr>
          <a:xfrm flipV="1">
            <a:off x="402459" y="4742985"/>
            <a:ext cx="3663561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92024B-FF93-469B-9F45-D4B75D2A548C}"/>
              </a:ext>
            </a:extLst>
          </p:cNvPr>
          <p:cNvSpPr txBox="1"/>
          <p:nvPr/>
        </p:nvSpPr>
        <p:spPr>
          <a:xfrm>
            <a:off x="411886" y="5125128"/>
            <a:ext cx="36875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Mypage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경로의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URL을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탈취할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경우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공격자는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비로그인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상태에서도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인증을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우회하여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Mypage에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접근할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수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있고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그로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인해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회원정보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유출이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발생한다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7CA57B-1963-4309-BFDE-FADE2E8CE05C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D8929B7-0469-4B15-ABFA-2DA43B29303D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7617467-69C5-4EC5-9A39-28DFE8DC4FEB}"/>
              </a:ext>
            </a:extLst>
          </p:cNvPr>
          <p:cNvSpPr txBox="1"/>
          <p:nvPr/>
        </p:nvSpPr>
        <p:spPr>
          <a:xfrm>
            <a:off x="352219" y="3255597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 경로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FEBA50-A34C-4ECF-92A5-BF498FFDCB19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439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65F75-F745-4762-B608-3026CBCC43CC}"/>
              </a:ext>
            </a:extLst>
          </p:cNvPr>
          <p:cNvSpPr txBox="1"/>
          <p:nvPr/>
        </p:nvSpPr>
        <p:spPr>
          <a:xfrm>
            <a:off x="759788" y="1252392"/>
            <a:ext cx="2775119" cy="73314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모의해킹</a:t>
            </a: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 2팀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0D5FF6-F0E3-4FC6-B0D2-436C44AAB908}"/>
              </a:ext>
            </a:extLst>
          </p:cNvPr>
          <p:cNvSpPr/>
          <p:nvPr/>
        </p:nvSpPr>
        <p:spPr>
          <a:xfrm>
            <a:off x="876273" y="1986991"/>
            <a:ext cx="2282825" cy="490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59788" y="3121223"/>
            <a:ext cx="303921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구</a:t>
            </a:r>
            <a:r>
              <a:rPr 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)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KISEC </a:t>
            </a:r>
            <a:r>
              <a:rPr 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홈페이지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(10.10.0.166)</a:t>
            </a:r>
            <a:endParaRPr lang="ko-KR" altLang="en-US" sz="14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E0BC0E-1F3A-4F3C-BE13-8575CE7EB64C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34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724050" y="3032833"/>
            <a:ext cx="3849180" cy="2668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B7C45-B391-4BFD-AC4C-F23111A86917}"/>
              </a:ext>
            </a:extLst>
          </p:cNvPr>
          <p:cNvSpPr txBox="1"/>
          <p:nvPr/>
        </p:nvSpPr>
        <p:spPr>
          <a:xfrm>
            <a:off x="415406" y="919086"/>
            <a:ext cx="4091910" cy="6399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프로세스 검증 누락</a:t>
            </a:r>
            <a:endParaRPr lang="ko-KR" sz="3200" dirty="0">
              <a:solidFill>
                <a:srgbClr val="3464E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0FAC28-47D0-4EEC-AA43-F2BA0FBF004B}"/>
              </a:ext>
            </a:extLst>
          </p:cNvPr>
          <p:cNvSpPr txBox="1"/>
          <p:nvPr/>
        </p:nvSpPr>
        <p:spPr>
          <a:xfrm>
            <a:off x="416228" y="2354859"/>
            <a:ext cx="3687500" cy="7940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미흡한 인증처리 과정으로 인해 발생하는 취약점으로</a:t>
            </a:r>
          </a:p>
          <a:p>
            <a:pPr>
              <a:lnSpc>
                <a:spcPct val="120000"/>
              </a:lnSpc>
            </a:pPr>
            <a:r>
              <a:rPr lang="ko-KR" altLang="en-US" sz="1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공격자가 </a:t>
            </a:r>
            <a:r>
              <a:rPr lang="ko-KR" altLang="en-US" sz="14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인증을 우회하여</a:t>
            </a:r>
            <a:r>
              <a:rPr lang="ko-KR" altLang="en-US" sz="1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200" spc="-5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비인가적인</a:t>
            </a:r>
            <a:r>
              <a:rPr lang="ko-KR" altLang="en-US" sz="1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행위를 할 수 있다.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ECE23523-5696-4430-B120-E9DEC9C7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393" y="728663"/>
            <a:ext cx="6852557" cy="4172673"/>
          </a:xfrm>
          <a:prstGeom prst="rect">
            <a:avLst/>
          </a:prstGeom>
        </p:spPr>
      </p:pic>
      <p:cxnSp>
        <p:nvCxnSpPr>
          <p:cNvPr id="10" name="Straight Arrow Connector 4">
            <a:extLst>
              <a:ext uri="{FF2B5EF4-FFF2-40B4-BE49-F238E27FC236}">
                <a16:creationId xmlns:a16="http://schemas.microsoft.com/office/drawing/2014/main" id="{77F7D934-9552-4920-9328-E90214D9AD85}"/>
              </a:ext>
            </a:extLst>
          </p:cNvPr>
          <p:cNvCxnSpPr>
            <a:cxnSpLocks/>
          </p:cNvCxnSpPr>
          <p:nvPr/>
        </p:nvCxnSpPr>
        <p:spPr>
          <a:xfrm flipV="1">
            <a:off x="407988" y="3141663"/>
            <a:ext cx="3658032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A9F9AD-C80F-49AB-BAAF-608374C9A801}"/>
              </a:ext>
            </a:extLst>
          </p:cNvPr>
          <p:cNvSpPr txBox="1"/>
          <p:nvPr/>
        </p:nvSpPr>
        <p:spPr>
          <a:xfrm>
            <a:off x="417415" y="3605302"/>
            <a:ext cx="40103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 권한이 필요한 페이지를 이용할 시 로그인 여부를 확인할 수 있는 세션 값을 설정하여 로그인이 정상적인지 </a:t>
            </a:r>
            <a:r>
              <a:rPr lang="ko-KR" sz="12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점검하는 코드를 추가, 인증하여야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한다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D36275-A405-4CA0-A369-757EA433A8E3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8FA2AD-AF96-4B42-9FC3-FEDBC7E81EBE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A172E7-C8A6-425D-8D88-14D108EC1010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보호대책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599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418705" y="2330054"/>
            <a:ext cx="377242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보호되지 않은 쿠키를 사용하여 쿠키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인젝션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등과 같은</a:t>
            </a: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쿠키 값 변조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통한 다른 사용자로의 위장 및 권한 상승이 가능하다.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3A8CF0-7C51-45CD-A759-4A086DC45BD6}"/>
              </a:ext>
            </a:extLst>
          </p:cNvPr>
          <p:cNvSpPr txBox="1"/>
          <p:nvPr/>
        </p:nvSpPr>
        <p:spPr>
          <a:xfrm>
            <a:off x="411566" y="918889"/>
            <a:ext cx="2122697" cy="6399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쿠키 변조</a:t>
            </a:r>
            <a:endParaRPr lang="ko-KR" sz="3200" dirty="0">
              <a:solidFill>
                <a:srgbClr val="3464E0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F70B100-0CD6-4B23-9EED-5ABCB4D17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585" y="728663"/>
            <a:ext cx="6321878" cy="384588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46561D4-3FB6-4035-B5F4-873659025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325" y="2459242"/>
            <a:ext cx="6418621" cy="31102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6E498F-101A-435D-91DB-5076A47099B6}"/>
              </a:ext>
            </a:extLst>
          </p:cNvPr>
          <p:cNvSpPr txBox="1"/>
          <p:nvPr/>
        </p:nvSpPr>
        <p:spPr>
          <a:xfrm>
            <a:off x="7207801" y="1732295"/>
            <a:ext cx="3743325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87D54D-5363-4614-B71A-7BA85C133ECD}"/>
              </a:ext>
            </a:extLst>
          </p:cNvPr>
          <p:cNvSpPr txBox="1"/>
          <p:nvPr/>
        </p:nvSpPr>
        <p:spPr>
          <a:xfrm>
            <a:off x="6555025" y="3028106"/>
            <a:ext cx="708934" cy="2264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E01314-8C99-4DE3-A7AC-6BEBEF0E5DF3}"/>
              </a:ext>
            </a:extLst>
          </p:cNvPr>
          <p:cNvCxnSpPr>
            <a:cxnSpLocks/>
          </p:cNvCxnSpPr>
          <p:nvPr/>
        </p:nvCxnSpPr>
        <p:spPr>
          <a:xfrm>
            <a:off x="397519" y="3141335"/>
            <a:ext cx="3682356" cy="0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18">
            <a:extLst>
              <a:ext uri="{FF2B5EF4-FFF2-40B4-BE49-F238E27FC236}">
                <a16:creationId xmlns:a16="http://schemas.microsoft.com/office/drawing/2014/main" id="{800234BF-FEFA-4B4F-8821-9B4DA1D71087}"/>
              </a:ext>
            </a:extLst>
          </p:cNvPr>
          <p:cNvCxnSpPr>
            <a:cxnSpLocks/>
          </p:cNvCxnSpPr>
          <p:nvPr/>
        </p:nvCxnSpPr>
        <p:spPr>
          <a:xfrm>
            <a:off x="411566" y="4731457"/>
            <a:ext cx="3668309" cy="0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0F12937-5DB2-41D1-A8A9-3C20CCF37256}"/>
              </a:ext>
            </a:extLst>
          </p:cNvPr>
          <p:cNvSpPr txBox="1"/>
          <p:nvPr/>
        </p:nvSpPr>
        <p:spPr>
          <a:xfrm>
            <a:off x="416373" y="360646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http://10.10.0.166/_admin/ (관리자 페이지)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51C1D9-F24B-4758-ADD2-98D52B5198FA}"/>
              </a:ext>
            </a:extLst>
          </p:cNvPr>
          <p:cNvSpPr txBox="1"/>
          <p:nvPr/>
        </p:nvSpPr>
        <p:spPr>
          <a:xfrm>
            <a:off x="414160" y="5125128"/>
            <a:ext cx="36657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공격자가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쿠키 변조를 통해서 관리자 페이지에 접속 권한을 획득 하고 그로 인해 많은 양의 회원정보가 유출될 수 있고 관리자 권한을 이용하여 사이트 내 악성 스크립트를 삽입할 수 있다.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7EFCB-F177-4235-85B6-8690694EC23A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EE10F83-FB63-4A29-97E8-F3AFBBB08510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B28920-D971-40DE-BB64-F21E77D04F3C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 경로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067282-F976-49EA-9D29-A8E8BB1A87AF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30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418734" y="2330340"/>
            <a:ext cx="366114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보호되지 않은 쿠키를 사용하여 쿠키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인젝션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등과 같은</a:t>
            </a: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쿠키 값 변조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통한 다른 사용자로의 위장 및 권한 상승이 가능하다.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3A8CF0-7C51-45CD-A759-4A086DC45BD6}"/>
              </a:ext>
            </a:extLst>
          </p:cNvPr>
          <p:cNvSpPr txBox="1"/>
          <p:nvPr/>
        </p:nvSpPr>
        <p:spPr>
          <a:xfrm>
            <a:off x="418734" y="910555"/>
            <a:ext cx="2122697" cy="6399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쿠키 변조</a:t>
            </a:r>
            <a:endParaRPr lang="ko-KR" sz="3200" dirty="0">
              <a:solidFill>
                <a:srgbClr val="3464E0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F70B100-0CD6-4B23-9EED-5ABCB4D17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728663"/>
            <a:ext cx="6321878" cy="384588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46561D4-3FB6-4035-B5F4-873659025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299" y="2468148"/>
            <a:ext cx="6433648" cy="31102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6E498F-101A-435D-91DB-5076A47099B6}"/>
              </a:ext>
            </a:extLst>
          </p:cNvPr>
          <p:cNvSpPr txBox="1"/>
          <p:nvPr/>
        </p:nvSpPr>
        <p:spPr>
          <a:xfrm>
            <a:off x="7198178" y="1734911"/>
            <a:ext cx="3743325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87D54D-5363-4614-B71A-7BA85C133ECD}"/>
              </a:ext>
            </a:extLst>
          </p:cNvPr>
          <p:cNvSpPr txBox="1"/>
          <p:nvPr/>
        </p:nvSpPr>
        <p:spPr>
          <a:xfrm>
            <a:off x="6550166" y="3038681"/>
            <a:ext cx="708934" cy="2264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E01314-8C99-4DE3-A7AC-6BEBEF0E5DF3}"/>
              </a:ext>
            </a:extLst>
          </p:cNvPr>
          <p:cNvCxnSpPr>
            <a:cxnSpLocks/>
          </p:cNvCxnSpPr>
          <p:nvPr/>
        </p:nvCxnSpPr>
        <p:spPr>
          <a:xfrm flipV="1">
            <a:off x="418734" y="3127121"/>
            <a:ext cx="3661141" cy="3842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8DEDEA-A714-4DCF-A6BB-67058CC42DE4}"/>
              </a:ext>
            </a:extLst>
          </p:cNvPr>
          <p:cNvSpPr txBox="1"/>
          <p:nvPr/>
        </p:nvSpPr>
        <p:spPr>
          <a:xfrm>
            <a:off x="417416" y="3606462"/>
            <a:ext cx="3662460" cy="23305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Cookie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를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사용할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경우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SEED, 3DES, AES 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등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공인된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암호화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알고리즘을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사용하 여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암호화를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적용하고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,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가급적이면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Cookie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대신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</a:p>
          <a:p>
            <a:pPr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Session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방식을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사용한다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클라이언트의 자원을 사용하는 쿠키와는 달리 세션은 서버 쪽의 자원을 사용하고 있어 보안성이 높다고 할 수 있으므로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,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세션방식을 채택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하는 </a:t>
            </a:r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것이 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바람직하다</a:t>
            </a:r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endParaRPr lang="ko-KR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>
              <a:lnSpc>
                <a:spcPct val="120000"/>
              </a:lnSpc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ECCDDA-321D-41C3-8F1D-1A2B15BAFBAB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B2DD96D-5177-4719-A0B0-A72B9FEC42E4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DFBE0D-4BD5-48B6-A29B-3F16B119F2DD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보호대책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712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724050" y="3032833"/>
            <a:ext cx="3849180" cy="2668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1B4A7FD-5DFA-4AB7-9862-8CF3709CFAFB}"/>
              </a:ext>
            </a:extLst>
          </p:cNvPr>
          <p:cNvSpPr txBox="1"/>
          <p:nvPr/>
        </p:nvSpPr>
        <p:spPr>
          <a:xfrm>
            <a:off x="2657478" y="2755196"/>
            <a:ext cx="1691489" cy="4764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n-lt"/>
              </a:rPr>
              <a:t>위험도기준 우선순위</a:t>
            </a:r>
          </a:p>
          <a:p>
            <a:pPr>
              <a:lnSpc>
                <a:spcPct val="108000"/>
              </a:lnSpc>
            </a:pPr>
            <a:endParaRPr lang="en-US" altLang="ko-KR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69D82E-2636-4D0A-8364-6F2146FC4FE6}"/>
              </a:ext>
            </a:extLst>
          </p:cNvPr>
          <p:cNvSpPr txBox="1"/>
          <p:nvPr/>
        </p:nvSpPr>
        <p:spPr>
          <a:xfrm>
            <a:off x="6803990" y="2661246"/>
            <a:ext cx="1501651" cy="491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Bold"/>
                <a:ea typeface="G마켓 산스 Bold"/>
              </a:rPr>
              <a:t>가격대비효율 순위</a:t>
            </a:r>
            <a:endParaRPr lang="en-US" altLang="ko-KR" sz="12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/>
            </a:endParaRPr>
          </a:p>
          <a:p>
            <a:pPr>
              <a:lnSpc>
                <a:spcPct val="108000"/>
              </a:lnSpc>
            </a:pPr>
            <a:endParaRPr lang="en-US" altLang="ko-KR" sz="12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31485EF-2651-42E2-AE12-C441BE45F0D2}"/>
              </a:ext>
            </a:extLst>
          </p:cNvPr>
          <p:cNvSpPr txBox="1"/>
          <p:nvPr/>
        </p:nvSpPr>
        <p:spPr>
          <a:xfrm>
            <a:off x="2272924" y="3198357"/>
            <a:ext cx="2493629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크로스 사이트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스크립팅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(XSS)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9F998E-4568-4705-B746-4D3161ABBD01}"/>
              </a:ext>
            </a:extLst>
          </p:cNvPr>
          <p:cNvSpPr txBox="1"/>
          <p:nvPr/>
        </p:nvSpPr>
        <p:spPr>
          <a:xfrm>
            <a:off x="6377063" y="3155548"/>
            <a:ext cx="184731" cy="2754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BFCE06-DD91-4FB5-B5A6-3934359948E1}"/>
              </a:ext>
            </a:extLst>
          </p:cNvPr>
          <p:cNvSpPr txBox="1"/>
          <p:nvPr/>
        </p:nvSpPr>
        <p:spPr>
          <a:xfrm>
            <a:off x="2238677" y="5448118"/>
            <a:ext cx="184731" cy="2754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AACBD2A-CC13-43F5-A13D-205C0F87E4E7}"/>
              </a:ext>
            </a:extLst>
          </p:cNvPr>
          <p:cNvSpPr/>
          <p:nvPr/>
        </p:nvSpPr>
        <p:spPr>
          <a:xfrm>
            <a:off x="2339009" y="2739427"/>
            <a:ext cx="316566" cy="316566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442986-0151-4FE7-8F50-1FD8A85A2E94}"/>
              </a:ext>
            </a:extLst>
          </p:cNvPr>
          <p:cNvSpPr txBox="1"/>
          <p:nvPr/>
        </p:nvSpPr>
        <p:spPr>
          <a:xfrm>
            <a:off x="2321603" y="2785955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7E7234B-DEA1-4B37-8218-010F8A3B8023}"/>
              </a:ext>
            </a:extLst>
          </p:cNvPr>
          <p:cNvSpPr/>
          <p:nvPr/>
        </p:nvSpPr>
        <p:spPr>
          <a:xfrm>
            <a:off x="6453452" y="2662371"/>
            <a:ext cx="316566" cy="316566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6EDD6A8-F7D3-4FD8-98BA-C193094F2140}"/>
              </a:ext>
            </a:extLst>
          </p:cNvPr>
          <p:cNvSpPr txBox="1"/>
          <p:nvPr/>
        </p:nvSpPr>
        <p:spPr>
          <a:xfrm>
            <a:off x="6423346" y="2708899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93889F-BAC2-48A5-8E2E-68BFAFE366F9}"/>
              </a:ext>
            </a:extLst>
          </p:cNvPr>
          <p:cNvSpPr txBox="1"/>
          <p:nvPr/>
        </p:nvSpPr>
        <p:spPr>
          <a:xfrm>
            <a:off x="2272923" y="4210436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불충분한 인증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3D3DFE-A9A5-4DF0-AD32-67B8A62D6076}"/>
              </a:ext>
            </a:extLst>
          </p:cNvPr>
          <p:cNvSpPr txBox="1"/>
          <p:nvPr/>
        </p:nvSpPr>
        <p:spPr>
          <a:xfrm>
            <a:off x="2272922" y="4524898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불충분한 인가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ADFE48-1342-47E1-8FDF-8B2F1F0B0596}"/>
              </a:ext>
            </a:extLst>
          </p:cNvPr>
          <p:cNvSpPr txBox="1"/>
          <p:nvPr/>
        </p:nvSpPr>
        <p:spPr>
          <a:xfrm>
            <a:off x="2272923" y="3531959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데이터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평문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 전송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153543-FBFA-4371-9FE0-C7AAB151885B}"/>
              </a:ext>
            </a:extLst>
          </p:cNvPr>
          <p:cNvSpPr txBox="1"/>
          <p:nvPr/>
        </p:nvSpPr>
        <p:spPr>
          <a:xfrm>
            <a:off x="2272921" y="4858196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세션 고정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5894A88-14AB-4B5C-83C6-C7B29BF0803F}"/>
              </a:ext>
            </a:extLst>
          </p:cNvPr>
          <p:cNvSpPr txBox="1"/>
          <p:nvPr/>
        </p:nvSpPr>
        <p:spPr>
          <a:xfrm>
            <a:off x="2272921" y="5153824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프로세스 검증 누락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3C9E5D-3214-44F9-8E32-58C9A7631BA4}"/>
              </a:ext>
            </a:extLst>
          </p:cNvPr>
          <p:cNvSpPr txBox="1"/>
          <p:nvPr/>
        </p:nvSpPr>
        <p:spPr>
          <a:xfrm>
            <a:off x="2272923" y="3886738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쿠키 변조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B9901E-3A1F-4F7E-865E-495A15BA7AC0}"/>
              </a:ext>
            </a:extLst>
          </p:cNvPr>
          <p:cNvSpPr txBox="1"/>
          <p:nvPr/>
        </p:nvSpPr>
        <p:spPr>
          <a:xfrm>
            <a:off x="6374021" y="3153540"/>
            <a:ext cx="2493629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크로스 사이트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스크립팅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(XSS)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622827-FA1D-4509-9F7F-60DE0AEC8CB6}"/>
              </a:ext>
            </a:extLst>
          </p:cNvPr>
          <p:cNvSpPr txBox="1"/>
          <p:nvPr/>
        </p:nvSpPr>
        <p:spPr>
          <a:xfrm>
            <a:off x="6371317" y="3880610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불충분한 인증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727B6C-4DDA-4BA5-85E3-82FFF0FB2B27}"/>
              </a:ext>
            </a:extLst>
          </p:cNvPr>
          <p:cNvSpPr txBox="1"/>
          <p:nvPr/>
        </p:nvSpPr>
        <p:spPr>
          <a:xfrm>
            <a:off x="6371316" y="3495841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불충분한 인가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1BA9857-0AC4-4A83-839A-F935020E289A}"/>
              </a:ext>
            </a:extLst>
          </p:cNvPr>
          <p:cNvSpPr txBox="1"/>
          <p:nvPr/>
        </p:nvSpPr>
        <p:spPr>
          <a:xfrm>
            <a:off x="6371316" y="5284814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데이터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평문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 전송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A172CF6-7F58-4B23-A9C8-A845B49FA4F5}"/>
              </a:ext>
            </a:extLst>
          </p:cNvPr>
          <p:cNvSpPr txBox="1"/>
          <p:nvPr/>
        </p:nvSpPr>
        <p:spPr>
          <a:xfrm>
            <a:off x="6374021" y="4255219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세션 고정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EF361C-6AFB-4B5E-9116-CF47E5F1CD80}"/>
              </a:ext>
            </a:extLst>
          </p:cNvPr>
          <p:cNvSpPr txBox="1"/>
          <p:nvPr/>
        </p:nvSpPr>
        <p:spPr>
          <a:xfrm>
            <a:off x="6374020" y="4612376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프로세스 검증 누락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5A2F6F1-3DDB-4ADA-81FC-2E0F93AFF70B}"/>
              </a:ext>
            </a:extLst>
          </p:cNvPr>
          <p:cNvSpPr txBox="1"/>
          <p:nvPr/>
        </p:nvSpPr>
        <p:spPr>
          <a:xfrm>
            <a:off x="6371317" y="4982289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쿠키 변조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D4632-109A-464B-8F0A-E235FB90FD48}"/>
              </a:ext>
            </a:extLst>
          </p:cNvPr>
          <p:cNvSpPr txBox="1"/>
          <p:nvPr/>
        </p:nvSpPr>
        <p:spPr>
          <a:xfrm>
            <a:off x="3936715" y="158222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회원정보 유출 및 취약점</a:t>
            </a:r>
            <a:r>
              <a:rPr lang="ko-KR" dirty="0"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Calibri"/>
              </a:rPr>
              <a:t>​</a:t>
            </a:r>
            <a:endParaRPr lang="ko-KR" altLang="en-US" dirty="0"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00EE01-CDD5-4617-A0DA-FB470F4714BA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FE1C503-E84E-4F4E-9E58-459639F5E97C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50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BAD663F-8585-42C9-9B65-DC7DA24E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45" y="2572756"/>
            <a:ext cx="371475" cy="36195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183FD5-C623-4641-A92F-AD88226C2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693" y="4112245"/>
            <a:ext cx="2524125" cy="2647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3B3F47-D9C0-4ADD-8CE9-89318D3E564D}"/>
              </a:ext>
            </a:extLst>
          </p:cNvPr>
          <p:cNvSpPr txBox="1"/>
          <p:nvPr/>
        </p:nvSpPr>
        <p:spPr>
          <a:xfrm>
            <a:off x="369229" y="3132252"/>
            <a:ext cx="5134516" cy="1798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홈페이지 취약점</a:t>
            </a:r>
            <a:endParaRPr lang="en-US" sz="36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>
              <a:lnSpc>
                <a:spcPct val="108000"/>
              </a:lnSpc>
            </a:pPr>
            <a:endParaRPr lang="en-US" sz="36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endParaRPr lang="en-US" sz="36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D222EAC-FF8D-4537-AC38-AED560BDC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693" y="4112245"/>
            <a:ext cx="25241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61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7415" y="914798"/>
            <a:ext cx="641417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디렉토리 인덱싱 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1A01B-ED7B-4488-93B0-581CE3164550}"/>
              </a:ext>
            </a:extLst>
          </p:cNvPr>
          <p:cNvSpPr txBox="1"/>
          <p:nvPr/>
        </p:nvSpPr>
        <p:spPr>
          <a:xfrm>
            <a:off x="417415" y="3600945"/>
            <a:ext cx="638196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http://10.10.0.166/_core</a:t>
            </a:r>
            <a:r>
              <a:rPr 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C2974AE1-B0A4-41D9-A899-F241367DF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725169"/>
            <a:ext cx="4046861" cy="47892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16704E-E60C-40F8-9D6A-6C6D32DAB931}"/>
              </a:ext>
            </a:extLst>
          </p:cNvPr>
          <p:cNvSpPr txBox="1"/>
          <p:nvPr/>
        </p:nvSpPr>
        <p:spPr>
          <a:xfrm>
            <a:off x="417730" y="2314900"/>
            <a:ext cx="367188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웹 디렉토리의 파일 리스트가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웹브라우저를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통해서 출력되도록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설정되어있는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경우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,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중요한 파일을 다운로드하거나 웹사이트 구조를 파악하여 공격에 이용할 수 있는 취약점이다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CAD63-90A8-4C9C-8775-C0DFFDFC8889}"/>
              </a:ext>
            </a:extLst>
          </p:cNvPr>
          <p:cNvSpPr txBox="1"/>
          <p:nvPr/>
        </p:nvSpPr>
        <p:spPr>
          <a:xfrm>
            <a:off x="8965894" y="2741364"/>
            <a:ext cx="29268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kern="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해당 페이지에서 직접적으로 파일을 다운받을 수 없게 설정되어 있으나 파일 다운로드 취약점과 결합하여 권한이 허락되는 한 서버의 모든 파일을 다운 받을 수 있었다.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65FB6B4D-21D9-472B-8E92-B119F3BD9FB8}"/>
              </a:ext>
            </a:extLst>
          </p:cNvPr>
          <p:cNvCxnSpPr>
            <a:cxnSpLocks/>
          </p:cNvCxnSpPr>
          <p:nvPr/>
        </p:nvCxnSpPr>
        <p:spPr>
          <a:xfrm>
            <a:off x="407988" y="3137942"/>
            <a:ext cx="3691498" cy="372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8">
            <a:extLst>
              <a:ext uri="{FF2B5EF4-FFF2-40B4-BE49-F238E27FC236}">
                <a16:creationId xmlns:a16="http://schemas.microsoft.com/office/drawing/2014/main" id="{39400414-AF55-4F11-95C8-43ED926CD9EE}"/>
              </a:ext>
            </a:extLst>
          </p:cNvPr>
          <p:cNvCxnSpPr>
            <a:cxnSpLocks/>
          </p:cNvCxnSpPr>
          <p:nvPr/>
        </p:nvCxnSpPr>
        <p:spPr>
          <a:xfrm flipV="1">
            <a:off x="407988" y="4723145"/>
            <a:ext cx="3671887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FB88F2-6425-4A62-A1A2-F669177163C6}"/>
              </a:ext>
            </a:extLst>
          </p:cNvPr>
          <p:cNvSpPr txBox="1"/>
          <p:nvPr/>
        </p:nvSpPr>
        <p:spPr>
          <a:xfrm>
            <a:off x="417415" y="5125128"/>
            <a:ext cx="368207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공격자가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웹상에서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보이지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않는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경로들을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파악하고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악용할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수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있으며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파일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다운로드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취약점을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함께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이용하면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접근이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불가능한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각종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설정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파일들과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웹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사이트에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중요한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파일들을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다운로드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하여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민감정보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와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소스코드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등을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탈취할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수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361E58-C9AC-4C80-99B0-855EA0817F28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6089A36-B706-4A8B-972E-77207AF82B59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D3DBF2A-073B-4F4E-A6ED-377D306DEEDB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 경로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78FD3-171B-44B1-B100-EDC5FC3E46C6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977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5156" y="911139"/>
            <a:ext cx="641417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디렉토리 인덱싱 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C2974AE1-B0A4-41D9-A899-F241367DF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728663"/>
            <a:ext cx="4046861" cy="47892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16704E-E60C-40F8-9D6A-6C6D32DAB931}"/>
              </a:ext>
            </a:extLst>
          </p:cNvPr>
          <p:cNvSpPr txBox="1"/>
          <p:nvPr/>
        </p:nvSpPr>
        <p:spPr>
          <a:xfrm>
            <a:off x="415156" y="2321450"/>
            <a:ext cx="366471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웹 디렉토리의 파일 리스트가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웹브라우저를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통해서 출력되도록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설정되어있는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경우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,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중요한 파일을 다운로드하거나 웹사이트 구조를 파악하여 공격에 이용할 수 있는 취약점이다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CAD63-90A8-4C9C-8775-C0DFFDFC8889}"/>
              </a:ext>
            </a:extLst>
          </p:cNvPr>
          <p:cNvSpPr txBox="1"/>
          <p:nvPr/>
        </p:nvSpPr>
        <p:spPr>
          <a:xfrm>
            <a:off x="8965894" y="2741364"/>
            <a:ext cx="29268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kern="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해당 페이지에서 직접적으로 파일을 다운받을 수 없게 설정되어 있으나 파일 다운로드 취약점과 결합하여 권한이 허락되는 한 서버의 모든 파일을 다운 받을 수 있었다.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65FB6B4D-21D9-472B-8E92-B119F3BD9FB8}"/>
              </a:ext>
            </a:extLst>
          </p:cNvPr>
          <p:cNvCxnSpPr>
            <a:cxnSpLocks/>
          </p:cNvCxnSpPr>
          <p:nvPr/>
        </p:nvCxnSpPr>
        <p:spPr>
          <a:xfrm flipV="1">
            <a:off x="415343" y="3143126"/>
            <a:ext cx="3664532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2BB66E0-8A1F-44C8-A0FD-84E48AD3E68E}"/>
              </a:ext>
            </a:extLst>
          </p:cNvPr>
          <p:cNvSpPr txBox="1"/>
          <p:nvPr/>
        </p:nvSpPr>
        <p:spPr>
          <a:xfrm>
            <a:off x="417416" y="3596078"/>
            <a:ext cx="3662460" cy="22566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 panose="020F0502020204030204"/>
              </a:rPr>
              <a:t>웹 서버 설정 변경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/>
            </a:endParaRPr>
          </a:p>
          <a:p>
            <a:pPr algn="just"/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서버 설정파일에서 아래의 붉은 부분을 제거하여 준다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파일명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: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apache.conf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or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httpd.conf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인덱싱 취약점 존재</a:t>
            </a: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&lt;Directory /&gt;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   Options </a:t>
            </a:r>
            <a:r>
              <a:rPr lang="en-US" altLang="ko-KR" sz="1200" b="1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Indexes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FollowSymLinks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   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AllowOverride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All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&lt;/ Directory&gt;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>
              <a:lnSpc>
                <a:spcPct val="120000"/>
              </a:lnSpc>
            </a:pPr>
            <a:endParaRPr lang="ko-KR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cs typeface="Calibri"/>
            </a:endParaRPr>
          </a:p>
          <a:p>
            <a:pPr>
              <a:lnSpc>
                <a:spcPct val="120000"/>
              </a:lnSpc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a typeface="G마켓 산스 Light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5260BD-0DC7-413D-9817-76403154C7D4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B730297-1BF5-44EF-9C35-DD8A45C59E70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DABB17-7AF9-4CCD-B0E4-C1E23C425A84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보호 대책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539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D552A62-9754-4169-BB98-E28E6F9DB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73" t="-520" r="-109" b="37500"/>
          <a:stretch/>
        </p:blipFill>
        <p:spPr>
          <a:xfrm>
            <a:off x="4619625" y="711652"/>
            <a:ext cx="5571670" cy="433576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5069" y="910274"/>
            <a:ext cx="6414174" cy="8433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파일 다운로드</a:t>
            </a:r>
          </a:p>
          <a:p>
            <a:pPr>
              <a:lnSpc>
                <a:spcPct val="120000"/>
              </a:lnSpc>
            </a:pPr>
            <a:endParaRPr lang="ko-KR" altLang="en-US" sz="14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16704E-E60C-40F8-9D6A-6C6D32DAB931}"/>
              </a:ext>
            </a:extLst>
          </p:cNvPr>
          <p:cNvSpPr txBox="1"/>
          <p:nvPr/>
        </p:nvSpPr>
        <p:spPr>
          <a:xfrm>
            <a:off x="417415" y="2859301"/>
            <a:ext cx="601738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상대경로를 조작해서 다른 파일을 다운받을 수 있다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  <a:endParaRPr 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B5B0D700-59E5-4B87-8410-B39376C9448D}"/>
              </a:ext>
            </a:extLst>
          </p:cNvPr>
          <p:cNvSpPr txBox="1"/>
          <p:nvPr/>
        </p:nvSpPr>
        <p:spPr>
          <a:xfrm>
            <a:off x="417424" y="3594310"/>
            <a:ext cx="6381964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10.10.0.166/_core/_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downlaod.</a:t>
            </a:r>
            <a:r>
              <a:rPr 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php</a:t>
            </a:r>
            <a:endParaRPr 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</p:txBody>
      </p:sp>
      <p:cxnSp>
        <p:nvCxnSpPr>
          <p:cNvPr id="13" name="Straight Arrow Connector 18">
            <a:extLst>
              <a:ext uri="{FF2B5EF4-FFF2-40B4-BE49-F238E27FC236}">
                <a16:creationId xmlns:a16="http://schemas.microsoft.com/office/drawing/2014/main" id="{39400414-AF55-4F11-95C8-43ED926CD9EE}"/>
              </a:ext>
            </a:extLst>
          </p:cNvPr>
          <p:cNvCxnSpPr>
            <a:cxnSpLocks/>
          </p:cNvCxnSpPr>
          <p:nvPr/>
        </p:nvCxnSpPr>
        <p:spPr>
          <a:xfrm flipV="1">
            <a:off x="407988" y="3143679"/>
            <a:ext cx="3671887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2">
            <a:extLst>
              <a:ext uri="{FF2B5EF4-FFF2-40B4-BE49-F238E27FC236}">
                <a16:creationId xmlns:a16="http://schemas.microsoft.com/office/drawing/2014/main" id="{8641A52B-0D1E-4B46-9E90-C72743226223}"/>
              </a:ext>
            </a:extLst>
          </p:cNvPr>
          <p:cNvSpPr txBox="1"/>
          <p:nvPr/>
        </p:nvSpPr>
        <p:spPr>
          <a:xfrm>
            <a:off x="417415" y="5125128"/>
            <a:ext cx="3671887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공격자가</a:t>
            </a:r>
            <a:r>
              <a:rPr 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해당</a:t>
            </a:r>
            <a:r>
              <a:rPr 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취약점을</a:t>
            </a:r>
            <a:r>
              <a:rPr 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이용해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다운로드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권한이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없는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파일을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다운로드하여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해당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파일에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존재하는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민감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정보를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탈취하여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악용할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수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또한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디렉토리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인덱싱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취약점과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결합시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웹의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소스코드와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민감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정보를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탈취하여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악용할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수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D0FC62-CE8E-4491-A3BE-67FB8EF12466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2AC22F0-3114-41F7-9ABF-B4B066C44CE8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4">
            <a:extLst>
              <a:ext uri="{FF2B5EF4-FFF2-40B4-BE49-F238E27FC236}">
                <a16:creationId xmlns:a16="http://schemas.microsoft.com/office/drawing/2014/main" id="{21C7C23D-7847-418F-A46D-D93C9EDDF946}"/>
              </a:ext>
            </a:extLst>
          </p:cNvPr>
          <p:cNvCxnSpPr>
            <a:cxnSpLocks/>
          </p:cNvCxnSpPr>
          <p:nvPr/>
        </p:nvCxnSpPr>
        <p:spPr>
          <a:xfrm flipV="1">
            <a:off x="407988" y="4733877"/>
            <a:ext cx="3671887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B2ADAA2-0B35-414E-8749-0AC4B77399B2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 경로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5C2B5-FE6E-471D-B2F9-EC0FD543B3A0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85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D552A62-9754-4169-BB98-E28E6F9DB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73" t="-520" r="-109" b="37500"/>
          <a:stretch/>
        </p:blipFill>
        <p:spPr>
          <a:xfrm>
            <a:off x="4619625" y="711652"/>
            <a:ext cx="5571670" cy="433576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3495" y="911256"/>
            <a:ext cx="6414174" cy="8433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파일 다운로드</a:t>
            </a:r>
          </a:p>
          <a:p>
            <a:pPr>
              <a:lnSpc>
                <a:spcPct val="120000"/>
              </a:lnSpc>
            </a:pPr>
            <a:endParaRPr lang="ko-KR" altLang="en-US" sz="14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16704E-E60C-40F8-9D6A-6C6D32DAB931}"/>
              </a:ext>
            </a:extLst>
          </p:cNvPr>
          <p:cNvSpPr txBox="1"/>
          <p:nvPr/>
        </p:nvSpPr>
        <p:spPr>
          <a:xfrm>
            <a:off x="410211" y="2861068"/>
            <a:ext cx="601738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상대경로를 조작해서 다른 파일을 다운받을 수 있다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  <a:endParaRPr 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65FB6B4D-21D9-472B-8E92-B119F3BD9FB8}"/>
              </a:ext>
            </a:extLst>
          </p:cNvPr>
          <p:cNvCxnSpPr>
            <a:cxnSpLocks/>
          </p:cNvCxnSpPr>
          <p:nvPr/>
        </p:nvCxnSpPr>
        <p:spPr>
          <a:xfrm>
            <a:off x="413495" y="3134463"/>
            <a:ext cx="3671887" cy="465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1AAAF12-C307-48B3-A66F-CA7EE8B6B300}"/>
              </a:ext>
            </a:extLst>
          </p:cNvPr>
          <p:cNvSpPr txBox="1"/>
          <p:nvPr/>
        </p:nvSpPr>
        <p:spPr>
          <a:xfrm>
            <a:off x="414594" y="3606462"/>
            <a:ext cx="3665281" cy="11264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 panose="020F0502020204030204"/>
              </a:rPr>
              <a:t>소스코드 수정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다운로드 모듈의 경로를 처리하는 파라미터 변수에 대해서 [../], [..\], [./]</a:t>
            </a:r>
            <a:r>
              <a:rPr 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를</a:t>
            </a:r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필터링해야 한다.</a:t>
            </a:r>
          </a:p>
          <a:p>
            <a:pPr>
              <a:lnSpc>
                <a:spcPct val="120000"/>
              </a:lnSpc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43305-4FD1-479E-AFF4-553EBD520DF6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442770-6217-4316-B1DC-5803B704A888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427906-5A6F-4B40-88E9-EBAECD6181F6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보호 대책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272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7415" y="918361"/>
            <a:ext cx="2122697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정보누출 </a:t>
            </a:r>
            <a:endParaRPr lang="ko-KR" sz="32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lt"/>
            </a:endParaRPr>
          </a:p>
          <a:p>
            <a:endParaRPr lang="ko-KR" sz="14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1A01B-ED7B-4488-93B0-581CE3164550}"/>
              </a:ext>
            </a:extLst>
          </p:cNvPr>
          <p:cNvSpPr txBox="1"/>
          <p:nvPr/>
        </p:nvSpPr>
        <p:spPr>
          <a:xfrm>
            <a:off x="414976" y="3573018"/>
            <a:ext cx="36542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10.10.0.166/?=PHPB8B5F2A0-3C92-11d3-A3A9-4C7B08C10000</a:t>
            </a:r>
          </a:p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10.10.0.166/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kisec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/member/</a:t>
            </a:r>
          </a:p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login.html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(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로그인 페이지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)</a:t>
            </a:r>
            <a:endParaRPr 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CD07B412-3753-4F78-9490-AE29E41CD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752" y="736765"/>
            <a:ext cx="5695950" cy="4383366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B48A1DC-FCE6-4163-A971-7DDEDC5C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77" y="3864486"/>
            <a:ext cx="6885292" cy="2535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1FCE69-EB2D-4413-A87F-F7BBCB858553}"/>
              </a:ext>
            </a:extLst>
          </p:cNvPr>
          <p:cNvSpPr txBox="1"/>
          <p:nvPr/>
        </p:nvSpPr>
        <p:spPr>
          <a:xfrm>
            <a:off x="411126" y="2312760"/>
            <a:ext cx="366874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 사이트의 민감한 정보(소스코드 내 계정 및 비밀번호, 애플리케이션정보, 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DB정보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웹서버 구성 정보, 개발 과정의 코멘트 등)가 노출되어 공격자들의 2차 공격을 위한 정보로 활용될 수 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1A62AB-0515-450C-9F2A-A2349C793643}"/>
              </a:ext>
            </a:extLst>
          </p:cNvPr>
          <p:cNvSpPr txBox="1"/>
          <p:nvPr/>
        </p:nvSpPr>
        <p:spPr>
          <a:xfrm>
            <a:off x="8356600" y="775064"/>
            <a:ext cx="41338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Expoitdb사이트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DB정보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취약점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검색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후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유츨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가능성이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존재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cxnSp>
        <p:nvCxnSpPr>
          <p:cNvPr id="3" name="Straight Arrow Connector 4">
            <a:extLst>
              <a:ext uri="{FF2B5EF4-FFF2-40B4-BE49-F238E27FC236}">
                <a16:creationId xmlns:a16="http://schemas.microsoft.com/office/drawing/2014/main" id="{E304E6AF-173E-494F-91F9-D801CAD035BA}"/>
              </a:ext>
            </a:extLst>
          </p:cNvPr>
          <p:cNvCxnSpPr>
            <a:cxnSpLocks/>
          </p:cNvCxnSpPr>
          <p:nvPr/>
        </p:nvCxnSpPr>
        <p:spPr>
          <a:xfrm flipV="1">
            <a:off x="425596" y="3141663"/>
            <a:ext cx="3654279" cy="1670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8">
            <a:extLst>
              <a:ext uri="{FF2B5EF4-FFF2-40B4-BE49-F238E27FC236}">
                <a16:creationId xmlns:a16="http://schemas.microsoft.com/office/drawing/2014/main" id="{2F6EC087-1BFD-47EA-A876-9EBDAB43FE48}"/>
              </a:ext>
            </a:extLst>
          </p:cNvPr>
          <p:cNvCxnSpPr>
            <a:cxnSpLocks/>
          </p:cNvCxnSpPr>
          <p:nvPr/>
        </p:nvCxnSpPr>
        <p:spPr>
          <a:xfrm flipV="1">
            <a:off x="407988" y="4724400"/>
            <a:ext cx="3671887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1DBC9B-2052-4D9F-9877-13044CBF11F4}"/>
              </a:ext>
            </a:extLst>
          </p:cNvPr>
          <p:cNvSpPr txBox="1"/>
          <p:nvPr/>
        </p:nvSpPr>
        <p:spPr>
          <a:xfrm>
            <a:off x="416169" y="5120131"/>
            <a:ext cx="40702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노출되는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정보를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기반으로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해커는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해당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버전들의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알려진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취약점들을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파악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할 수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있으며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그로인해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서버의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관리자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권한을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장악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당할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수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51296-9DF1-4973-92B7-CCFF70C79D6E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057A2DC-509E-423E-B0EF-0B5292D54B1C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0BCD27-2066-4660-BCD5-AB4B0C3084FD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 경로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2A5795-7A5C-444A-95EA-D02088C9380A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26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2076450" y="468377"/>
            <a:ext cx="8936396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B7C3FE-F3EB-485E-A87E-36B7CEE046B4}"/>
              </a:ext>
            </a:extLst>
          </p:cNvPr>
          <p:cNvSpPr/>
          <p:nvPr/>
        </p:nvSpPr>
        <p:spPr>
          <a:xfrm>
            <a:off x="1091767" y="442966"/>
            <a:ext cx="322376" cy="839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2">
            <a:extLst>
              <a:ext uri="{FF2B5EF4-FFF2-40B4-BE49-F238E27FC236}">
                <a16:creationId xmlns:a16="http://schemas.microsoft.com/office/drawing/2014/main" id="{3D9DB6FB-6FA3-481F-8AD7-24AF363BFC41}"/>
              </a:ext>
            </a:extLst>
          </p:cNvPr>
          <p:cNvSpPr txBox="1"/>
          <p:nvPr/>
        </p:nvSpPr>
        <p:spPr>
          <a:xfrm>
            <a:off x="993343" y="1036184"/>
            <a:ext cx="390042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모의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 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해킹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 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진단결과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 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97A9821-C350-45E3-9E23-9D44393C3F8F}"/>
              </a:ext>
            </a:extLst>
          </p:cNvPr>
          <p:cNvGrpSpPr/>
          <p:nvPr/>
        </p:nvGrpSpPr>
        <p:grpSpPr>
          <a:xfrm>
            <a:off x="1258516" y="2376920"/>
            <a:ext cx="161804" cy="106469"/>
            <a:chOff x="984538" y="2419729"/>
            <a:chExt cx="161804" cy="106469"/>
          </a:xfrm>
          <a:solidFill>
            <a:schemeClr val="tx1">
              <a:lumMod val="85000"/>
              <a:lumOff val="15000"/>
            </a:schemeClr>
          </a:solidFill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C431AC7F-C58E-4C22-93D6-74E3E73AAB07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02241" y="2419729"/>
              <a:ext cx="0" cy="88202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E4346C23-E7E5-4634-ABD5-CDDACC7A7908}"/>
                </a:ext>
              </a:extLst>
            </p:cNvPr>
            <p:cNvCxnSpPr>
              <a:cxnSpLocks/>
            </p:cNvCxnSpPr>
            <p:nvPr/>
          </p:nvCxnSpPr>
          <p:spPr>
            <a:xfrm rot="13500000" flipV="1">
              <a:off x="1102241" y="2482097"/>
              <a:ext cx="0" cy="88202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F77CE855-0D0D-4D62-BAAD-F9C2B830EAD4}"/>
                </a:ext>
              </a:extLst>
            </p:cNvPr>
            <p:cNvCxnSpPr>
              <a:cxnSpLocks/>
            </p:cNvCxnSpPr>
            <p:nvPr/>
          </p:nvCxnSpPr>
          <p:spPr>
            <a:xfrm>
              <a:off x="984538" y="2492632"/>
              <a:ext cx="137546" cy="0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7">
            <a:extLst>
              <a:ext uri="{FF2B5EF4-FFF2-40B4-BE49-F238E27FC236}">
                <a16:creationId xmlns:a16="http://schemas.microsoft.com/office/drawing/2014/main" id="{C5073172-66CA-4D8D-9F5F-C85ADB2D15F8}"/>
              </a:ext>
            </a:extLst>
          </p:cNvPr>
          <p:cNvSpPr txBox="1"/>
          <p:nvPr/>
        </p:nvSpPr>
        <p:spPr>
          <a:xfrm>
            <a:off x="1581515" y="2295279"/>
            <a:ext cx="1266693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01.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취약점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진단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/>
            </a:endParaRPr>
          </a:p>
        </p:txBody>
      </p:sp>
      <p:sp>
        <p:nvSpPr>
          <p:cNvPr id="70" name="TextBox 13">
            <a:extLst>
              <a:ext uri="{FF2B5EF4-FFF2-40B4-BE49-F238E27FC236}">
                <a16:creationId xmlns:a16="http://schemas.microsoft.com/office/drawing/2014/main" id="{53C8A4E9-0776-460A-A081-BBBEC1F967DB}"/>
              </a:ext>
            </a:extLst>
          </p:cNvPr>
          <p:cNvSpPr txBox="1"/>
          <p:nvPr/>
        </p:nvSpPr>
        <p:spPr>
          <a:xfrm>
            <a:off x="1580892" y="3056881"/>
            <a:ext cx="240842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/>
                <a:ea typeface="G마켓 산스 Bold"/>
              </a:rPr>
              <a:t>02. 시나리오 예상 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G마켓 산스 Bold"/>
              <a:ea typeface="G마켓 산스 Bold" panose="02000000000000000000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361AB84-2DA7-49A6-AD97-035DACE01DF3}"/>
              </a:ext>
            </a:extLst>
          </p:cNvPr>
          <p:cNvGrpSpPr/>
          <p:nvPr/>
        </p:nvGrpSpPr>
        <p:grpSpPr>
          <a:xfrm>
            <a:off x="1235429" y="3122478"/>
            <a:ext cx="161804" cy="106469"/>
            <a:chOff x="984538" y="4572959"/>
            <a:chExt cx="161804" cy="106469"/>
          </a:xfrm>
          <a:solidFill>
            <a:schemeClr val="tx1">
              <a:lumMod val="85000"/>
              <a:lumOff val="15000"/>
            </a:schemeClr>
          </a:solidFill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8004A150-4C7C-459E-8F4F-928BC9AADDA6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02241" y="4572959"/>
              <a:ext cx="0" cy="88202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F0A107CA-3B21-4B32-9E7D-2D7FC8FCF0C5}"/>
                </a:ext>
              </a:extLst>
            </p:cNvPr>
            <p:cNvCxnSpPr>
              <a:cxnSpLocks/>
            </p:cNvCxnSpPr>
            <p:nvPr/>
          </p:nvCxnSpPr>
          <p:spPr>
            <a:xfrm rot="13500000" flipV="1">
              <a:off x="1102241" y="4635327"/>
              <a:ext cx="0" cy="88202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E277F35-EA7F-4786-8719-B3E45B680B79}"/>
                </a:ext>
              </a:extLst>
            </p:cNvPr>
            <p:cNvCxnSpPr>
              <a:cxnSpLocks/>
            </p:cNvCxnSpPr>
            <p:nvPr/>
          </p:nvCxnSpPr>
          <p:spPr>
            <a:xfrm>
              <a:off x="984538" y="4645862"/>
              <a:ext cx="137546" cy="0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18">
            <a:extLst>
              <a:ext uri="{FF2B5EF4-FFF2-40B4-BE49-F238E27FC236}">
                <a16:creationId xmlns:a16="http://schemas.microsoft.com/office/drawing/2014/main" id="{A996775E-AFFD-490D-8DCE-8C9BE4A3C0F1}"/>
              </a:ext>
            </a:extLst>
          </p:cNvPr>
          <p:cNvSpPr txBox="1"/>
          <p:nvPr/>
        </p:nvSpPr>
        <p:spPr>
          <a:xfrm>
            <a:off x="1580892" y="3818483"/>
            <a:ext cx="221556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03.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취약점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대처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방안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B35527D-2730-4DD6-9FD9-536036052ADC}"/>
              </a:ext>
            </a:extLst>
          </p:cNvPr>
          <p:cNvGrpSpPr/>
          <p:nvPr/>
        </p:nvGrpSpPr>
        <p:grpSpPr>
          <a:xfrm>
            <a:off x="1262719" y="3887704"/>
            <a:ext cx="161804" cy="106469"/>
            <a:chOff x="984538" y="5649572"/>
            <a:chExt cx="161804" cy="106469"/>
          </a:xfrm>
          <a:solidFill>
            <a:schemeClr val="tx1">
              <a:lumMod val="85000"/>
              <a:lumOff val="15000"/>
            </a:schemeClr>
          </a:solidFill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562D9A58-2A10-49FE-9A76-E1DC3E951F97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02241" y="5649572"/>
              <a:ext cx="0" cy="88202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DE7A764-B63C-44ED-9967-C76587E67A11}"/>
                </a:ext>
              </a:extLst>
            </p:cNvPr>
            <p:cNvCxnSpPr>
              <a:cxnSpLocks/>
            </p:cNvCxnSpPr>
            <p:nvPr/>
          </p:nvCxnSpPr>
          <p:spPr>
            <a:xfrm rot="13500000" flipV="1">
              <a:off x="1102241" y="5711940"/>
              <a:ext cx="0" cy="88202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AA2FBE3C-C5A7-4ECA-BBCF-46EB5CBD6880}"/>
                </a:ext>
              </a:extLst>
            </p:cNvPr>
            <p:cNvCxnSpPr>
              <a:cxnSpLocks/>
            </p:cNvCxnSpPr>
            <p:nvPr/>
          </p:nvCxnSpPr>
          <p:spPr>
            <a:xfrm>
              <a:off x="984538" y="5722475"/>
              <a:ext cx="137546" cy="0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C677594-1953-4937-96B4-71B8684D7546}"/>
              </a:ext>
            </a:extLst>
          </p:cNvPr>
          <p:cNvGrpSpPr/>
          <p:nvPr/>
        </p:nvGrpSpPr>
        <p:grpSpPr>
          <a:xfrm>
            <a:off x="1264132" y="4769804"/>
            <a:ext cx="161804" cy="106469"/>
            <a:chOff x="984538" y="5649572"/>
            <a:chExt cx="161804" cy="106469"/>
          </a:xfrm>
          <a:solidFill>
            <a:schemeClr val="tx1">
              <a:lumMod val="85000"/>
              <a:lumOff val="15000"/>
            </a:schemeClr>
          </a:solidFill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1F30D0D-5BD8-4F72-9A18-29163090180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02241" y="5649572"/>
              <a:ext cx="0" cy="88202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A21D17C-C06B-43BF-A4E4-56375298DD2B}"/>
                </a:ext>
              </a:extLst>
            </p:cNvPr>
            <p:cNvCxnSpPr>
              <a:cxnSpLocks/>
            </p:cNvCxnSpPr>
            <p:nvPr/>
          </p:nvCxnSpPr>
          <p:spPr>
            <a:xfrm rot="13500000" flipV="1">
              <a:off x="1102241" y="5711940"/>
              <a:ext cx="0" cy="88202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D91645B-5E70-4710-B1F7-6D3BAC7854AD}"/>
                </a:ext>
              </a:extLst>
            </p:cNvPr>
            <p:cNvCxnSpPr>
              <a:cxnSpLocks/>
            </p:cNvCxnSpPr>
            <p:nvPr/>
          </p:nvCxnSpPr>
          <p:spPr>
            <a:xfrm>
              <a:off x="984538" y="5722475"/>
              <a:ext cx="137546" cy="0"/>
            </a:xfrm>
            <a:prstGeom prst="line">
              <a:avLst/>
            </a:prstGeom>
            <a:grpFill/>
            <a:ln w="190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18">
            <a:extLst>
              <a:ext uri="{FF2B5EF4-FFF2-40B4-BE49-F238E27FC236}">
                <a16:creationId xmlns:a16="http://schemas.microsoft.com/office/drawing/2014/main" id="{B8AFECFC-06CD-478F-8E93-042991138AAC}"/>
              </a:ext>
            </a:extLst>
          </p:cNvPr>
          <p:cNvSpPr txBox="1"/>
          <p:nvPr/>
        </p:nvSpPr>
        <p:spPr>
          <a:xfrm>
            <a:off x="1580892" y="4704207"/>
            <a:ext cx="221556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04.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우선순위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/>
            </a:endParaRPr>
          </a:p>
        </p:txBody>
      </p:sp>
    </p:spTree>
    <p:extLst>
      <p:ext uri="{BB962C8B-B14F-4D97-AF65-F5344CB8AC3E}">
        <p14:creationId xmlns:p14="http://schemas.microsoft.com/office/powerpoint/2010/main" val="2208119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8129" y="913255"/>
            <a:ext cx="2122697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정보누출 </a:t>
            </a:r>
            <a:endParaRPr lang="ko-KR" sz="32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lt"/>
            </a:endParaRPr>
          </a:p>
          <a:p>
            <a:endParaRPr lang="ko-KR" sz="14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  <a:cs typeface="Calibri"/>
            </a:endParaRPr>
          </a:p>
        </p:txBody>
      </p:sp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CD07B412-3753-4F78-9490-AE29E41CD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809" y="731409"/>
            <a:ext cx="5695950" cy="4383366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B48A1DC-FCE6-4163-A971-7DDEDC5C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77" y="3864486"/>
            <a:ext cx="6885292" cy="2535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1FCE69-EB2D-4413-A87F-F7BBCB858553}"/>
              </a:ext>
            </a:extLst>
          </p:cNvPr>
          <p:cNvSpPr txBox="1"/>
          <p:nvPr/>
        </p:nvSpPr>
        <p:spPr>
          <a:xfrm>
            <a:off x="412440" y="2309092"/>
            <a:ext cx="36674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 사이트의 민감한 정보(소스코드 내 계정 및 비밀번호, 애플리케이션정보, 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DB정보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웹서버 구성 정보, 개발 과정의 코멘트 등)가 노출되어 공격자들의 2차 공격을 위한 정보로 활용될 수 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1A62AB-0515-450C-9F2A-A2349C793643}"/>
              </a:ext>
            </a:extLst>
          </p:cNvPr>
          <p:cNvSpPr txBox="1"/>
          <p:nvPr/>
        </p:nvSpPr>
        <p:spPr>
          <a:xfrm>
            <a:off x="8356600" y="770604"/>
            <a:ext cx="41338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Expoitdb사이트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DB정보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취약점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검색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후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유츨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가능성이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존재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cxnSp>
        <p:nvCxnSpPr>
          <p:cNvPr id="3" name="Straight Arrow Connector 4">
            <a:extLst>
              <a:ext uri="{FF2B5EF4-FFF2-40B4-BE49-F238E27FC236}">
                <a16:creationId xmlns:a16="http://schemas.microsoft.com/office/drawing/2014/main" id="{E304E6AF-173E-494F-91F9-D801CAD035BA}"/>
              </a:ext>
            </a:extLst>
          </p:cNvPr>
          <p:cNvCxnSpPr>
            <a:cxnSpLocks/>
          </p:cNvCxnSpPr>
          <p:nvPr/>
        </p:nvCxnSpPr>
        <p:spPr>
          <a:xfrm flipV="1">
            <a:off x="407988" y="3143126"/>
            <a:ext cx="3671887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A19F54-5C31-4C46-9B2C-9654BAC08131}"/>
              </a:ext>
            </a:extLst>
          </p:cNvPr>
          <p:cNvSpPr txBox="1"/>
          <p:nvPr/>
        </p:nvSpPr>
        <p:spPr>
          <a:xfrm>
            <a:off x="410387" y="3606462"/>
            <a:ext cx="4971769" cy="18503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 설정 변경</a:t>
            </a:r>
            <a:endParaRPr lang="en-US" altLang="ko-KR" sz="120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  <a:p>
            <a:pPr>
              <a:lnSpc>
                <a:spcPct val="120000"/>
              </a:lnSpc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[php.ini]</a:t>
            </a: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   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expose_php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= Off</a:t>
            </a:r>
          </a:p>
          <a:p>
            <a:pPr algn="just"/>
            <a:endParaRPr lang="en-US" altLang="ko-KR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[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apache.conf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or 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httpd</a:t>
            </a:r>
            <a:r>
              <a:rPr 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.conf</a:t>
            </a:r>
            <a:r>
              <a:rPr 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]</a:t>
            </a:r>
          </a:p>
          <a:p>
            <a:pPr algn="just"/>
            <a:r>
              <a:rPr 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   </a:t>
            </a:r>
            <a:r>
              <a:rPr 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ServerTokens</a:t>
            </a:r>
            <a:r>
              <a:rPr 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Prod</a:t>
            </a:r>
          </a:p>
          <a:p>
            <a:pPr algn="just"/>
            <a:r>
              <a:rPr 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   </a:t>
            </a:r>
            <a:r>
              <a:rPr 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ServerSignature</a:t>
            </a:r>
            <a:r>
              <a:rPr 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Off</a:t>
            </a:r>
          </a:p>
          <a:p>
            <a:pPr>
              <a:lnSpc>
                <a:spcPct val="120000"/>
              </a:lnSpc>
            </a:pPr>
            <a:endParaRPr lang="en-US" altLang="ko-KR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BA0287-4768-4D9D-802D-8C22CC78F457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F2A4B84-6876-4CB1-ABC8-9B9E53AEB417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B299C5F-0009-480B-9887-119BFF8D0F0D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보호 대책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32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7698" y="917283"/>
            <a:ext cx="33384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자동화 공격</a:t>
            </a:r>
            <a:endParaRPr lang="ko-KR" sz="3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1A01B-ED7B-4488-93B0-581CE3164550}"/>
              </a:ext>
            </a:extLst>
          </p:cNvPr>
          <p:cNvSpPr txBox="1"/>
          <p:nvPr/>
        </p:nvSpPr>
        <p:spPr>
          <a:xfrm>
            <a:off x="417416" y="3606462"/>
            <a:ext cx="36624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10.10.0.166/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kisec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/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member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/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login.html (로그인 페이지)</a:t>
            </a:r>
            <a:b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</a:b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10.10.0.166/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kisec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/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mypape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/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mypage_mtn_list.html (1:1 문의)</a:t>
            </a:r>
            <a:endParaRPr 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pic>
        <p:nvPicPr>
          <p:cNvPr id="13" name="그림 13">
            <a:extLst>
              <a:ext uri="{FF2B5EF4-FFF2-40B4-BE49-F238E27FC236}">
                <a16:creationId xmlns:a16="http://schemas.microsoft.com/office/drawing/2014/main" id="{11A11C45-EF2B-4430-A51C-5F35D313F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734028"/>
            <a:ext cx="5515511" cy="35104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3842AB-77F4-4D49-B3F7-391E8BF2A18E}"/>
              </a:ext>
            </a:extLst>
          </p:cNvPr>
          <p:cNvSpPr txBox="1"/>
          <p:nvPr/>
        </p:nvSpPr>
        <p:spPr>
          <a:xfrm>
            <a:off x="411902" y="2488993"/>
            <a:ext cx="36679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 애플리케이션에 정해진 프로세스에 자동화된 공격을 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수행함으로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자동으로 수많은 프로세스가 진행되는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취약점이다</a:t>
            </a:r>
            <a:r>
              <a:rPr lang="en-US" altLang="ko-KR" sz="1200" dirty="0">
                <a:solidFill>
                  <a:srgbClr val="55555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</a:t>
            </a:r>
            <a:r>
              <a:rPr lang="ko-KR" sz="1200" dirty="0">
                <a:solidFill>
                  <a:srgbClr val="55555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pic>
        <p:nvPicPr>
          <p:cNvPr id="16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EFB0DB8A-C2A2-45E5-991E-F82EC9B68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051" y="1568348"/>
            <a:ext cx="6065176" cy="3986472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AA39ED3B-79FE-4768-B104-E31196D74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623" y="2722282"/>
            <a:ext cx="6065177" cy="3621680"/>
          </a:xfrm>
          <a:prstGeom prst="rect">
            <a:avLst/>
          </a:prstGeom>
        </p:spPr>
      </p:pic>
      <p:cxnSp>
        <p:nvCxnSpPr>
          <p:cNvPr id="8" name="Straight Arrow Connector 4">
            <a:extLst>
              <a:ext uri="{FF2B5EF4-FFF2-40B4-BE49-F238E27FC236}">
                <a16:creationId xmlns:a16="http://schemas.microsoft.com/office/drawing/2014/main" id="{9CC0552E-18FD-4F58-BFEC-845054658065}"/>
              </a:ext>
            </a:extLst>
          </p:cNvPr>
          <p:cNvCxnSpPr>
            <a:cxnSpLocks/>
          </p:cNvCxnSpPr>
          <p:nvPr/>
        </p:nvCxnSpPr>
        <p:spPr>
          <a:xfrm>
            <a:off x="426038" y="3131504"/>
            <a:ext cx="3653837" cy="12756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18">
            <a:extLst>
              <a:ext uri="{FF2B5EF4-FFF2-40B4-BE49-F238E27FC236}">
                <a16:creationId xmlns:a16="http://schemas.microsoft.com/office/drawing/2014/main" id="{01409259-4A55-4983-B5C0-6D5DC40E9780}"/>
              </a:ext>
            </a:extLst>
          </p:cNvPr>
          <p:cNvCxnSpPr>
            <a:cxnSpLocks/>
          </p:cNvCxnSpPr>
          <p:nvPr/>
        </p:nvCxnSpPr>
        <p:spPr>
          <a:xfrm>
            <a:off x="387355" y="4720194"/>
            <a:ext cx="3692520" cy="4206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055606C-7C39-49AF-BEEE-AF8B97DA0CC2}"/>
              </a:ext>
            </a:extLst>
          </p:cNvPr>
          <p:cNvSpPr txBox="1"/>
          <p:nvPr/>
        </p:nvSpPr>
        <p:spPr>
          <a:xfrm>
            <a:off x="413188" y="5185763"/>
            <a:ext cx="36925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공격자는무차별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대입을 활용하여 아이디, 패스워드를 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크랙할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수 있을 뿐 아니라 악성 게시글을 빠르게 작성하여 서버의 부하를 유발하여 서버 접속을 불안정 하게 만들 수 있다.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51F4EE-111D-45C9-AFAF-002A1B94727D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DDD193D-8E25-4D92-9655-CFF0AF22173C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DF5562-AF33-42E0-8C05-090757743717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 경로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BE4751-519F-4F4D-BA66-174302B6C3D5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80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7699" y="917283"/>
            <a:ext cx="33384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자동화 공격</a:t>
            </a:r>
            <a:endParaRPr lang="ko-KR" sz="32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lt"/>
            </a:endParaRPr>
          </a:p>
        </p:txBody>
      </p:sp>
      <p:pic>
        <p:nvPicPr>
          <p:cNvPr id="13" name="그림 13">
            <a:extLst>
              <a:ext uri="{FF2B5EF4-FFF2-40B4-BE49-F238E27FC236}">
                <a16:creationId xmlns:a16="http://schemas.microsoft.com/office/drawing/2014/main" id="{11A11C45-EF2B-4430-A51C-5F35D313F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734028"/>
            <a:ext cx="5515511" cy="35104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3842AB-77F4-4D49-B3F7-391E8BF2A18E}"/>
              </a:ext>
            </a:extLst>
          </p:cNvPr>
          <p:cNvSpPr txBox="1"/>
          <p:nvPr/>
        </p:nvSpPr>
        <p:spPr>
          <a:xfrm>
            <a:off x="413849" y="2496299"/>
            <a:ext cx="36660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 애플리케이션에 정해진 프로세스에 자동화된 공격을 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수행함으로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자동으로 수많은 프로세스가 진행되는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취약점이다</a:t>
            </a:r>
            <a:r>
              <a:rPr lang="en-US" altLang="ko-KR" sz="1200" dirty="0">
                <a:solidFill>
                  <a:srgbClr val="55555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</a:t>
            </a:r>
            <a:r>
              <a:rPr lang="ko-KR" sz="1200" dirty="0">
                <a:solidFill>
                  <a:srgbClr val="55555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pic>
        <p:nvPicPr>
          <p:cNvPr id="16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EFB0DB8A-C2A2-45E5-991E-F82EC9B68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554" y="1569798"/>
            <a:ext cx="6065176" cy="3986472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AA39ED3B-79FE-4768-B104-E31196D74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078" y="2720359"/>
            <a:ext cx="6065177" cy="3621680"/>
          </a:xfrm>
          <a:prstGeom prst="rect">
            <a:avLst/>
          </a:prstGeom>
        </p:spPr>
      </p:pic>
      <p:cxnSp>
        <p:nvCxnSpPr>
          <p:cNvPr id="8" name="Straight Arrow Connector 4">
            <a:extLst>
              <a:ext uri="{FF2B5EF4-FFF2-40B4-BE49-F238E27FC236}">
                <a16:creationId xmlns:a16="http://schemas.microsoft.com/office/drawing/2014/main" id="{9CC0552E-18FD-4F58-BFEC-845054658065}"/>
              </a:ext>
            </a:extLst>
          </p:cNvPr>
          <p:cNvCxnSpPr>
            <a:cxnSpLocks/>
          </p:cNvCxnSpPr>
          <p:nvPr/>
        </p:nvCxnSpPr>
        <p:spPr>
          <a:xfrm flipV="1">
            <a:off x="417699" y="3141663"/>
            <a:ext cx="3662176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1204F5-3513-4291-82C5-96C28F2D9533}"/>
              </a:ext>
            </a:extLst>
          </p:cNvPr>
          <p:cNvSpPr txBox="1"/>
          <p:nvPr/>
        </p:nvSpPr>
        <p:spPr>
          <a:xfrm>
            <a:off x="418208" y="3606462"/>
            <a:ext cx="3661667" cy="19020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 panose="020F0502020204030204"/>
              </a:rPr>
              <a:t>접근시도 횟수 설정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특정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시간 내 동일 프로세스가 반복 실행되지 않도록 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시간제한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및 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CAPTCHA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인 증을</a:t>
            </a:r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적용하고, 또한, 자동화공격에 의한 시스템 과부하를 방지하기 위한 점 검은 보안 솔루션을 통해 대량의 패킷이 유입되는지 모니터링 해야 한다.</a:t>
            </a:r>
          </a:p>
          <a:p>
            <a:pPr>
              <a:lnSpc>
                <a:spcPct val="120000"/>
              </a:lnSpc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653E45-EF4A-4112-B3CA-5582C8BE3AF5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D81DAB-14DD-403E-AC29-17C617FBD8F8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BB14A16-FDA6-45E2-9A48-B8455F26EEBB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보호 대책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3205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5103" y="916598"/>
            <a:ext cx="4383010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관리자 페이지 노출</a:t>
            </a:r>
            <a:endParaRPr lang="ko-KR" sz="3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lt"/>
            </a:endParaRPr>
          </a:p>
          <a:p>
            <a:endParaRPr lang="en-US" altLang="ko-KR" sz="14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1A01B-ED7B-4488-93B0-581CE3164550}"/>
              </a:ext>
            </a:extLst>
          </p:cNvPr>
          <p:cNvSpPr txBox="1"/>
          <p:nvPr/>
        </p:nvSpPr>
        <p:spPr>
          <a:xfrm>
            <a:off x="417415" y="3598299"/>
            <a:ext cx="638196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10.10.0.166/_admin (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관리자페이지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)</a:t>
            </a: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B202EC9-33BC-422C-952B-5259323F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740781"/>
            <a:ext cx="5267897" cy="5265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B78CCE-1B13-4A23-A0D7-46AE26F0791D}"/>
              </a:ext>
            </a:extLst>
          </p:cNvPr>
          <p:cNvSpPr txBox="1"/>
          <p:nvPr/>
        </p:nvSpPr>
        <p:spPr>
          <a:xfrm>
            <a:off x="413232" y="2675918"/>
            <a:ext cx="372053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홈페이지 관리 기능이 제공되는 관리자 페이지 주소를 추측하여 외부에서 접속할 수 있는 취약점이다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cxnSp>
        <p:nvCxnSpPr>
          <p:cNvPr id="9" name="Straight Arrow Connector 4">
            <a:extLst>
              <a:ext uri="{FF2B5EF4-FFF2-40B4-BE49-F238E27FC236}">
                <a16:creationId xmlns:a16="http://schemas.microsoft.com/office/drawing/2014/main" id="{06BC96B4-47E5-42A8-BF2E-0CD1AD4F3A24}"/>
              </a:ext>
            </a:extLst>
          </p:cNvPr>
          <p:cNvCxnSpPr>
            <a:cxnSpLocks/>
          </p:cNvCxnSpPr>
          <p:nvPr/>
        </p:nvCxnSpPr>
        <p:spPr>
          <a:xfrm>
            <a:off x="407988" y="3146409"/>
            <a:ext cx="3693320" cy="0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18">
            <a:extLst>
              <a:ext uri="{FF2B5EF4-FFF2-40B4-BE49-F238E27FC236}">
                <a16:creationId xmlns:a16="http://schemas.microsoft.com/office/drawing/2014/main" id="{E14010E8-7DAF-42FF-9AB8-8EFFA347A055}"/>
              </a:ext>
            </a:extLst>
          </p:cNvPr>
          <p:cNvCxnSpPr>
            <a:cxnSpLocks/>
          </p:cNvCxnSpPr>
          <p:nvPr/>
        </p:nvCxnSpPr>
        <p:spPr>
          <a:xfrm>
            <a:off x="407988" y="4714461"/>
            <a:ext cx="3693320" cy="9939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2ACC062-A5E4-4A2B-A4CC-0563C4E29123}"/>
              </a:ext>
            </a:extLst>
          </p:cNvPr>
          <p:cNvSpPr txBox="1"/>
          <p:nvPr/>
        </p:nvSpPr>
        <p:spPr>
          <a:xfrm>
            <a:off x="417280" y="5125128"/>
            <a:ext cx="36976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공격자가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해당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취약점이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존재하게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되면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손쉽게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외부에서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관리자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페이지에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접속할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수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있게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되고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로그인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성공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시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다량의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회원정보가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저장되어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있기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때문에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악용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가능하다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 </a:t>
            </a:r>
            <a:endParaRPr 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  <a:p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또한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쿠키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변조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같은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취약점과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결합하여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접속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권한을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획득하면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다량의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회원정보의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유출이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발생할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수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C9702F-F92E-496F-96E8-C14B1BD0125A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4EBF4A0-BAC4-4D11-A8A2-D6135711798F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C8F861-3562-445C-BC38-02FDE3F75CAE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 경로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AE033B-8BEB-4104-98DE-547B08001AAD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4600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5643" y="914703"/>
            <a:ext cx="4383010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관리자 페이지 노출</a:t>
            </a:r>
            <a:endParaRPr lang="ko-KR" sz="3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lt"/>
            </a:endParaRPr>
          </a:p>
          <a:p>
            <a:endParaRPr lang="en-US" altLang="ko-KR" sz="14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  <a:cs typeface="Calibri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B202EC9-33BC-422C-952B-5259323F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740836"/>
            <a:ext cx="5267897" cy="5265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B78CCE-1B13-4A23-A0D7-46AE26F0791D}"/>
              </a:ext>
            </a:extLst>
          </p:cNvPr>
          <p:cNvSpPr txBox="1"/>
          <p:nvPr/>
        </p:nvSpPr>
        <p:spPr>
          <a:xfrm>
            <a:off x="417415" y="2677654"/>
            <a:ext cx="366246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홈페이지 관리 기능이 제공되는 관리자 페이지 주소를 추측하여 외부에서 접속할 수 있는 취약점이다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cxnSp>
        <p:nvCxnSpPr>
          <p:cNvPr id="9" name="Straight Arrow Connector 4">
            <a:extLst>
              <a:ext uri="{FF2B5EF4-FFF2-40B4-BE49-F238E27FC236}">
                <a16:creationId xmlns:a16="http://schemas.microsoft.com/office/drawing/2014/main" id="{06BC96B4-47E5-42A8-BF2E-0CD1AD4F3A24}"/>
              </a:ext>
            </a:extLst>
          </p:cNvPr>
          <p:cNvCxnSpPr>
            <a:cxnSpLocks/>
          </p:cNvCxnSpPr>
          <p:nvPr/>
        </p:nvCxnSpPr>
        <p:spPr>
          <a:xfrm>
            <a:off x="407988" y="3141663"/>
            <a:ext cx="3712775" cy="0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E13985-0EA8-4CE4-A21E-6F33E251B2FE}"/>
              </a:ext>
            </a:extLst>
          </p:cNvPr>
          <p:cNvSpPr txBox="1"/>
          <p:nvPr/>
        </p:nvSpPr>
        <p:spPr>
          <a:xfrm>
            <a:off x="411335" y="3606462"/>
            <a:ext cx="3341161" cy="22713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 panose="020F0502020204030204"/>
              </a:rPr>
              <a:t>관리자 페이지 분리 및 적절한 접근 통제</a:t>
            </a:r>
            <a:endParaRPr 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 1.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관리자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페이지는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일반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사용자용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인터페이스와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분리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되어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작성되어야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한다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 (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별도의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포트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,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도메인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등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)</a:t>
            </a: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 2.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관리자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페이지는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임의의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위치에서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접근할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수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없도록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적절한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접근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통제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절차가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적용되어야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한다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 (IP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접근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제어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, SMS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인증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등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)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 3.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추측하기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쉬운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디렉토리명이나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파일명을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사용해서는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안된다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>
              <a:lnSpc>
                <a:spcPct val="120000"/>
              </a:lnSpc>
            </a:pPr>
            <a:endParaRPr lang="ko-KR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  <a:p>
            <a:pPr>
              <a:lnSpc>
                <a:spcPct val="120000"/>
              </a:lnSpc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0B103-C9F8-4783-83EA-96F642E35EA9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9CB8E88-7B84-4872-932C-C3B5B7319F7F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9EF7739-8CB5-4E48-9A3F-B8D821CC702E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보호 대책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048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7608" y="913138"/>
            <a:ext cx="3860741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불충분한 세션 만료</a:t>
            </a:r>
            <a:endParaRPr lang="ko-KR" sz="3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lt"/>
            </a:endParaRPr>
          </a:p>
          <a:p>
            <a:endParaRPr lang="ko-KR" sz="14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D88FA-6E87-4972-9A54-29750F3BDD72}"/>
              </a:ext>
            </a:extLst>
          </p:cNvPr>
          <p:cNvSpPr txBox="1"/>
          <p:nvPr/>
        </p:nvSpPr>
        <p:spPr>
          <a:xfrm>
            <a:off x="417415" y="2493221"/>
            <a:ext cx="35668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세션의 만료 기간을 정하지 않거나, 만료일자를 너무 길게 설정하여 공격자가 만료되지 않은 세션 활용이 가능하다.</a:t>
            </a: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541B65A6-ADB5-4B3E-837E-46E5BFB67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4" y="737080"/>
            <a:ext cx="5119097" cy="1385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6C4C57-D643-4A07-A53C-D67244A1F37E}"/>
              </a:ext>
            </a:extLst>
          </p:cNvPr>
          <p:cNvSpPr txBox="1"/>
          <p:nvPr/>
        </p:nvSpPr>
        <p:spPr>
          <a:xfrm>
            <a:off x="6771107" y="3221253"/>
            <a:ext cx="1095282" cy="331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10분 뒤</a:t>
            </a:r>
            <a:r>
              <a:rPr lang="ko-KR" sz="14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 </a:t>
            </a:r>
            <a:endParaRPr lang="ko-KR"/>
          </a:p>
        </p:txBody>
      </p:sp>
      <p:pic>
        <p:nvPicPr>
          <p:cNvPr id="18" name="그림 8">
            <a:extLst>
              <a:ext uri="{FF2B5EF4-FFF2-40B4-BE49-F238E27FC236}">
                <a16:creationId xmlns:a16="http://schemas.microsoft.com/office/drawing/2014/main" id="{0723DE51-3850-430A-B5DB-59AFD4671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3660959"/>
            <a:ext cx="5119098" cy="1305430"/>
          </a:xfrm>
          <a:prstGeom prst="rect">
            <a:avLst/>
          </a:prstGeom>
        </p:spPr>
      </p:pic>
      <p:cxnSp>
        <p:nvCxnSpPr>
          <p:cNvPr id="11" name="Straight Arrow Connector 4">
            <a:extLst>
              <a:ext uri="{FF2B5EF4-FFF2-40B4-BE49-F238E27FC236}">
                <a16:creationId xmlns:a16="http://schemas.microsoft.com/office/drawing/2014/main" id="{4BA63112-9D0E-462C-832B-EC31C3EA8524}"/>
              </a:ext>
            </a:extLst>
          </p:cNvPr>
          <p:cNvCxnSpPr>
            <a:cxnSpLocks/>
          </p:cNvCxnSpPr>
          <p:nvPr/>
        </p:nvCxnSpPr>
        <p:spPr>
          <a:xfrm>
            <a:off x="414711" y="3141663"/>
            <a:ext cx="3665164" cy="0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8FA8A6-D37D-4FA2-B2D9-09B2BC75BF36}"/>
              </a:ext>
            </a:extLst>
          </p:cNvPr>
          <p:cNvSpPr txBox="1"/>
          <p:nvPr/>
        </p:nvSpPr>
        <p:spPr>
          <a:xfrm>
            <a:off x="417547" y="3606462"/>
            <a:ext cx="638196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10.10.0.166/</a:t>
            </a:r>
            <a:r>
              <a:rPr 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kisec</a:t>
            </a:r>
            <a:r>
              <a:rPr 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/main (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메인페이지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)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3E0F0-FBA0-4CF6-8CB5-E950B5A8513C}"/>
              </a:ext>
            </a:extLst>
          </p:cNvPr>
          <p:cNvSpPr txBox="1"/>
          <p:nvPr/>
        </p:nvSpPr>
        <p:spPr>
          <a:xfrm>
            <a:off x="417415" y="5130235"/>
            <a:ext cx="35662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공격자가 세션을 탈취하고 악용을 하였을 때 세션이 만료가 되지않아 무기한적으로 해당 계정의 권한을 유지할 수 있어 2차적인 피해가 가능하다.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1A152C9E-4CE5-4EC0-9F20-6CC1B94221CE}"/>
              </a:ext>
            </a:extLst>
          </p:cNvPr>
          <p:cNvCxnSpPr>
            <a:cxnSpLocks/>
          </p:cNvCxnSpPr>
          <p:nvPr/>
        </p:nvCxnSpPr>
        <p:spPr>
          <a:xfrm>
            <a:off x="414711" y="4724400"/>
            <a:ext cx="3665164" cy="0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3B88B42-9F8F-4FAE-890E-D862985BCA9B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2355C1E-EAC9-471E-8DFF-16E5CD49CD9E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FC9112-8824-4009-B097-89270248C9E7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 경로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3CFE0E-7D10-459D-A4FA-DC92DD40649D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42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7608" y="913138"/>
            <a:ext cx="3860741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불충분한 세션 만료</a:t>
            </a:r>
            <a:endParaRPr lang="ko-KR" sz="3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lt"/>
            </a:endParaRPr>
          </a:p>
          <a:p>
            <a:endParaRPr lang="ko-KR" sz="14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D88FA-6E87-4972-9A54-29750F3BDD72}"/>
              </a:ext>
            </a:extLst>
          </p:cNvPr>
          <p:cNvSpPr txBox="1"/>
          <p:nvPr/>
        </p:nvSpPr>
        <p:spPr>
          <a:xfrm>
            <a:off x="410581" y="2480364"/>
            <a:ext cx="36692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세션의 만료 기간을 정하지 않거나, 만료일자를 너무 길게 설정하여 공격자가 만료되지 않은 세션 활용이 가능하다.</a:t>
            </a: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541B65A6-ADB5-4B3E-837E-46E5BFB67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728663"/>
            <a:ext cx="5119098" cy="1385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6C4C57-D643-4A07-A53C-D67244A1F37E}"/>
              </a:ext>
            </a:extLst>
          </p:cNvPr>
          <p:cNvSpPr txBox="1"/>
          <p:nvPr/>
        </p:nvSpPr>
        <p:spPr>
          <a:xfrm>
            <a:off x="6771107" y="3210570"/>
            <a:ext cx="1095282" cy="331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10분 뒤</a:t>
            </a:r>
            <a:r>
              <a:rPr lang="ko-KR" sz="14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 </a:t>
            </a:r>
            <a:endParaRPr lang="ko-KR"/>
          </a:p>
        </p:txBody>
      </p:sp>
      <p:pic>
        <p:nvPicPr>
          <p:cNvPr id="18" name="그림 8">
            <a:extLst>
              <a:ext uri="{FF2B5EF4-FFF2-40B4-BE49-F238E27FC236}">
                <a16:creationId xmlns:a16="http://schemas.microsoft.com/office/drawing/2014/main" id="{0723DE51-3850-430A-B5DB-59AFD4671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3654896"/>
            <a:ext cx="5119098" cy="1305430"/>
          </a:xfrm>
          <a:prstGeom prst="rect">
            <a:avLst/>
          </a:prstGeom>
        </p:spPr>
      </p:pic>
      <p:cxnSp>
        <p:nvCxnSpPr>
          <p:cNvPr id="11" name="Straight Arrow Connector 4">
            <a:extLst>
              <a:ext uri="{FF2B5EF4-FFF2-40B4-BE49-F238E27FC236}">
                <a16:creationId xmlns:a16="http://schemas.microsoft.com/office/drawing/2014/main" id="{4BA63112-9D0E-462C-832B-EC31C3EA8524}"/>
              </a:ext>
            </a:extLst>
          </p:cNvPr>
          <p:cNvCxnSpPr>
            <a:cxnSpLocks/>
          </p:cNvCxnSpPr>
          <p:nvPr/>
        </p:nvCxnSpPr>
        <p:spPr>
          <a:xfrm>
            <a:off x="407988" y="3131881"/>
            <a:ext cx="3671887" cy="9782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7300F7A-313A-4440-B4C2-9309CFA67C3E}"/>
              </a:ext>
            </a:extLst>
          </p:cNvPr>
          <p:cNvSpPr txBox="1"/>
          <p:nvPr/>
        </p:nvSpPr>
        <p:spPr>
          <a:xfrm>
            <a:off x="417416" y="3654896"/>
            <a:ext cx="366246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세션 타임아웃 설정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​</a:t>
            </a:r>
          </a:p>
          <a:p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</a:endParaRPr>
          </a:p>
          <a:p>
            <a:pPr algn="just"/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세션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ID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는로그인시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 마다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 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새로운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 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세션 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ID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를 발급받도록 하며, 세션 타임아웃 설정을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 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통해 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일정 시간(10분)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</a:rPr>
              <a:t> 동안 움직임이 없을 경우 자동 로그아웃 되도록 한다.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556892-94E5-4B7F-93DA-2ADB15DE8C91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3594506-337D-4B5F-A40C-BE89817C4AA9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0D2674-9741-4A2B-8DB1-0F1E050226CC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보호 대책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504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1875" y="917291"/>
            <a:ext cx="2396674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파일 업로드</a:t>
            </a:r>
            <a:endParaRPr lang="ko-KR" sz="32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lt"/>
            </a:endParaRPr>
          </a:p>
          <a:p>
            <a:endParaRPr lang="ko-KR" sz="14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53F16-E37C-4963-A837-D53424E32F03}"/>
              </a:ext>
            </a:extLst>
          </p:cNvPr>
          <p:cNvSpPr txBox="1"/>
          <p:nvPr/>
        </p:nvSpPr>
        <p:spPr>
          <a:xfrm>
            <a:off x="412729" y="2603486"/>
            <a:ext cx="3732735" cy="535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웹 서버에서 실행 가능한 웹프로그램 파일을 게시판을 통해 검증없이 올릴 수 있다.</a:t>
            </a:r>
            <a:endParaRPr 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9585069-8740-47C3-AFF3-89A58E48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711652"/>
            <a:ext cx="5974896" cy="47474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3C1755-5CA3-4536-BDF3-47CEA1E5D8CE}"/>
              </a:ext>
            </a:extLst>
          </p:cNvPr>
          <p:cNvSpPr txBox="1"/>
          <p:nvPr/>
        </p:nvSpPr>
        <p:spPr>
          <a:xfrm>
            <a:off x="5954157" y="1917350"/>
            <a:ext cx="518433" cy="144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pic>
        <p:nvPicPr>
          <p:cNvPr id="13" name="그림 16">
            <a:extLst>
              <a:ext uri="{FF2B5EF4-FFF2-40B4-BE49-F238E27FC236}">
                <a16:creationId xmlns:a16="http://schemas.microsoft.com/office/drawing/2014/main" id="{CE8055FE-7D47-4592-B9EF-12B496DA6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79" r="49883" b="571"/>
          <a:stretch/>
        </p:blipFill>
        <p:spPr>
          <a:xfrm>
            <a:off x="6685155" y="4414115"/>
            <a:ext cx="5378990" cy="2188137"/>
          </a:xfrm>
          <a:prstGeom prst="rect">
            <a:avLst/>
          </a:prstGeom>
        </p:spPr>
      </p:pic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51F78714-B7CE-434C-A7FB-75C72B032811}"/>
              </a:ext>
            </a:extLst>
          </p:cNvPr>
          <p:cNvCxnSpPr>
            <a:cxnSpLocks/>
          </p:cNvCxnSpPr>
          <p:nvPr/>
        </p:nvCxnSpPr>
        <p:spPr>
          <a:xfrm>
            <a:off x="421757" y="3141663"/>
            <a:ext cx="3628417" cy="0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18">
            <a:extLst>
              <a:ext uri="{FF2B5EF4-FFF2-40B4-BE49-F238E27FC236}">
                <a16:creationId xmlns:a16="http://schemas.microsoft.com/office/drawing/2014/main" id="{1A445349-6C31-45E3-8A25-46E1D18C1C76}"/>
              </a:ext>
            </a:extLst>
          </p:cNvPr>
          <p:cNvCxnSpPr>
            <a:cxnSpLocks/>
          </p:cNvCxnSpPr>
          <p:nvPr/>
        </p:nvCxnSpPr>
        <p:spPr>
          <a:xfrm flipV="1">
            <a:off x="421757" y="4724400"/>
            <a:ext cx="3658118" cy="3262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79CEBD-EDC0-4B07-940E-2D93F1CBE937}"/>
              </a:ext>
            </a:extLst>
          </p:cNvPr>
          <p:cNvSpPr txBox="1"/>
          <p:nvPr/>
        </p:nvSpPr>
        <p:spPr>
          <a:xfrm>
            <a:off x="412330" y="3609383"/>
            <a:ext cx="63819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(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관리자페이지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) 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게시판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&gt; 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공지사항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(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관리자페이지</a:t>
            </a:r>
            <a:r>
              <a:rPr 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) </a:t>
            </a:r>
            <a:r>
              <a:rPr 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게시판</a:t>
            </a:r>
            <a:r>
              <a:rPr 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&gt; f-NGS Lab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65B6A0-3677-4D00-B65E-1EC4A5D0DB4B}"/>
              </a:ext>
            </a:extLst>
          </p:cNvPr>
          <p:cNvSpPr txBox="1"/>
          <p:nvPr/>
        </p:nvSpPr>
        <p:spPr>
          <a:xfrm>
            <a:off x="412330" y="5182501"/>
            <a:ext cx="37000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공격자가 해당 취약점을 이용하여 웹 쉘을 첨부파일에 올리고 다른 홈페이지 이용자가 해당 게시물을 클릭한 경우 해당 이용자의 정보들을 탈취하여 악용 가능하다.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C977-2B9B-471B-A2BF-7C9AC0616E5C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F678038-5A6D-41F3-8333-F16ACD3D1DD8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F76B8B2-0409-4CF3-8A3F-7822491ADE53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 경로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0D892F-BB21-4679-BBE8-F41D9864F9F8}"/>
              </a:ext>
            </a:extLst>
          </p:cNvPr>
          <p:cNvSpPr txBox="1"/>
          <p:nvPr/>
        </p:nvSpPr>
        <p:spPr>
          <a:xfrm>
            <a:off x="352727" y="478503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413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81FBB-9828-45D0-9F3F-DB874FC8F7FF}"/>
              </a:ext>
            </a:extLst>
          </p:cNvPr>
          <p:cNvSpPr txBox="1"/>
          <p:nvPr/>
        </p:nvSpPr>
        <p:spPr>
          <a:xfrm>
            <a:off x="411875" y="917291"/>
            <a:ext cx="2396674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파일 업로드</a:t>
            </a:r>
            <a:endParaRPr lang="ko-KR" sz="3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lt"/>
            </a:endParaRPr>
          </a:p>
          <a:p>
            <a:endParaRPr lang="ko-KR" sz="14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53F16-E37C-4963-A837-D53424E32F03}"/>
              </a:ext>
            </a:extLst>
          </p:cNvPr>
          <p:cNvSpPr txBox="1"/>
          <p:nvPr/>
        </p:nvSpPr>
        <p:spPr>
          <a:xfrm>
            <a:off x="415536" y="2605590"/>
            <a:ext cx="3664340" cy="535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웹 서버에서 실행 가능한 웹프로그램 파일을 게시판을 통해 검증없이 올릴 수 있다.</a:t>
            </a:r>
            <a:endParaRPr 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9585069-8740-47C3-AFF3-89A58E48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706285"/>
            <a:ext cx="5974896" cy="47474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3C1755-5CA3-4536-BDF3-47CEA1E5D8CE}"/>
              </a:ext>
            </a:extLst>
          </p:cNvPr>
          <p:cNvSpPr txBox="1"/>
          <p:nvPr/>
        </p:nvSpPr>
        <p:spPr>
          <a:xfrm>
            <a:off x="5959628" y="1915303"/>
            <a:ext cx="518433" cy="144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pic>
        <p:nvPicPr>
          <p:cNvPr id="13" name="그림 16">
            <a:extLst>
              <a:ext uri="{FF2B5EF4-FFF2-40B4-BE49-F238E27FC236}">
                <a16:creationId xmlns:a16="http://schemas.microsoft.com/office/drawing/2014/main" id="{CE8055FE-7D47-4592-B9EF-12B496DA6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79" r="49883" b="571"/>
          <a:stretch/>
        </p:blipFill>
        <p:spPr>
          <a:xfrm>
            <a:off x="6685155" y="4414115"/>
            <a:ext cx="5378990" cy="2188137"/>
          </a:xfrm>
          <a:prstGeom prst="rect">
            <a:avLst/>
          </a:prstGeom>
        </p:spPr>
      </p:pic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51F78714-B7CE-434C-A7FB-75C72B032811}"/>
              </a:ext>
            </a:extLst>
          </p:cNvPr>
          <p:cNvCxnSpPr>
            <a:cxnSpLocks/>
          </p:cNvCxnSpPr>
          <p:nvPr/>
        </p:nvCxnSpPr>
        <p:spPr>
          <a:xfrm>
            <a:off x="395068" y="3134503"/>
            <a:ext cx="3611324" cy="6618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6620CBA-6827-4845-886C-82ECA004E0BC}"/>
              </a:ext>
            </a:extLst>
          </p:cNvPr>
          <p:cNvSpPr txBox="1"/>
          <p:nvPr/>
        </p:nvSpPr>
        <p:spPr>
          <a:xfrm>
            <a:off x="415535" y="3606462"/>
            <a:ext cx="3800829" cy="18558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소스코드 수정(업로드 확장 확인)</a:t>
            </a:r>
            <a:endParaRPr lang="en-US" altLang="ko-KR" sz="120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  <a:p>
            <a:pPr>
              <a:lnSpc>
                <a:spcPct val="120000"/>
              </a:lnSpc>
            </a:pP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업로드가 허용된 확장자만 </a:t>
            </a:r>
            <a:r>
              <a:rPr 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가능토록</a:t>
            </a:r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Server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Side에서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컨트롤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해줘야하고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허용할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확장자를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제외한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모든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파일의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업로드를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금지하는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White list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방식의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필터링을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적용해야한다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또한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확장자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검사를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할 때,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대소문자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구분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없이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비교해야하며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jpg.php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와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같은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이중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확장자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나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끝에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"." 을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추가하는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trick에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주의하며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처리해야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한다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1CEF96-7F34-47E8-B72F-9B82A1289005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5980967-37F6-4CDA-B0E6-879A4A067C6F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62E305-1DE1-48DE-9663-3B8BD461A553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보호 대책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8358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1A01B-ED7B-4488-93B0-581CE3164550}"/>
              </a:ext>
            </a:extLst>
          </p:cNvPr>
          <p:cNvSpPr txBox="1"/>
          <p:nvPr/>
        </p:nvSpPr>
        <p:spPr>
          <a:xfrm>
            <a:off x="415777" y="3628011"/>
            <a:ext cx="358977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10.10.0.166/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kisec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/_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action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/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login.do.php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10.10.0.166/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kisec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/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dataRoom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/notice.html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10.10.0.166/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kisec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/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dataRoom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/kisec_album.html</a:t>
            </a:r>
          </a:p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10.10.0.166/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kisec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/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dataRoom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/kisec_lab.html</a:t>
            </a:r>
          </a:p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10.10.0.166/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kisec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/</a:t>
            </a:r>
            <a:r>
              <a:rPr 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dataRoom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/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after.html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4E440-C547-4CA7-8DD8-EEA63B0F5C37}"/>
              </a:ext>
            </a:extLst>
          </p:cNvPr>
          <p:cNvSpPr txBox="1"/>
          <p:nvPr/>
        </p:nvSpPr>
        <p:spPr>
          <a:xfrm>
            <a:off x="410141" y="916291"/>
            <a:ext cx="2645998" cy="6832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SQL </a:t>
            </a:r>
            <a:r>
              <a:rPr lang="ko-KR" altLang="en-US" sz="3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인젝션</a:t>
            </a:r>
            <a:endParaRPr lang="ko-KR" altLang="en-US" sz="3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E3EF6A-A5ED-4F85-9BC5-5724B20C78C0}"/>
              </a:ext>
            </a:extLst>
          </p:cNvPr>
          <p:cNvSpPr txBox="1"/>
          <p:nvPr/>
        </p:nvSpPr>
        <p:spPr>
          <a:xfrm>
            <a:off x="415777" y="2394435"/>
            <a:ext cx="3580729" cy="7478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 파라미터에 SQL 구문을 이용하여 쿼리를 조작할 수 있는 취약점으로 DB 내의 개인정보가 유출되어 2차공격의 중요한 정보를 제공할 수 있는 취약점이다. 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43CA2F5-5D4B-48D9-92F0-2E666E4AD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9" y="726375"/>
            <a:ext cx="5355771" cy="1757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CF3C2F-28D8-48E8-9149-38D6996FCE45}"/>
              </a:ext>
            </a:extLst>
          </p:cNvPr>
          <p:cNvSpPr txBox="1"/>
          <p:nvPr/>
        </p:nvSpPr>
        <p:spPr>
          <a:xfrm>
            <a:off x="8099878" y="1039925"/>
            <a:ext cx="1069522" cy="185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28D00DD-ACF4-4D57-8062-BAEE67BB62A3}"/>
              </a:ext>
            </a:extLst>
          </p:cNvPr>
          <p:cNvGrpSpPr/>
          <p:nvPr/>
        </p:nvGrpSpPr>
        <p:grpSpPr>
          <a:xfrm>
            <a:off x="4626429" y="2013457"/>
            <a:ext cx="5355771" cy="1413144"/>
            <a:chOff x="5796888" y="1770793"/>
            <a:chExt cx="5355771" cy="1413144"/>
          </a:xfrm>
        </p:grpSpPr>
        <p:pic>
          <p:nvPicPr>
            <p:cNvPr id="11" name="Picture 11">
              <a:extLst>
                <a:ext uri="{FF2B5EF4-FFF2-40B4-BE49-F238E27FC236}">
                  <a16:creationId xmlns:a16="http://schemas.microsoft.com/office/drawing/2014/main" id="{050ACC06-0545-4AC0-AA9C-0394256D9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888" y="1770793"/>
              <a:ext cx="5355771" cy="141314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3C3E45-DB2D-4EA8-8FA2-CCE630EF274F}"/>
                </a:ext>
              </a:extLst>
            </p:cNvPr>
            <p:cNvSpPr txBox="1"/>
            <p:nvPr/>
          </p:nvSpPr>
          <p:spPr>
            <a:xfrm>
              <a:off x="5980813" y="2659983"/>
              <a:ext cx="1110343" cy="178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>
                <a:cs typeface="Calibri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85E59D-99AB-4513-8A02-9EB81B0A9427}"/>
              </a:ext>
            </a:extLst>
          </p:cNvPr>
          <p:cNvGrpSpPr/>
          <p:nvPr/>
        </p:nvGrpSpPr>
        <p:grpSpPr>
          <a:xfrm>
            <a:off x="4626429" y="3254358"/>
            <a:ext cx="5355771" cy="1430855"/>
            <a:chOff x="1427619" y="2905626"/>
            <a:chExt cx="5355771" cy="1430855"/>
          </a:xfrm>
        </p:grpSpPr>
        <p:pic>
          <p:nvPicPr>
            <p:cNvPr id="14" name="Picture 16">
              <a:extLst>
                <a:ext uri="{FF2B5EF4-FFF2-40B4-BE49-F238E27FC236}">
                  <a16:creationId xmlns:a16="http://schemas.microsoft.com/office/drawing/2014/main" id="{29B2ED03-BEF8-4477-8E52-39DAFDCF7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7619" y="2905626"/>
              <a:ext cx="5355771" cy="14308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E9F48B-04D5-4928-ADA1-8F3A8029B605}"/>
                </a:ext>
              </a:extLst>
            </p:cNvPr>
            <p:cNvSpPr txBox="1"/>
            <p:nvPr/>
          </p:nvSpPr>
          <p:spPr>
            <a:xfrm>
              <a:off x="1482612" y="3729961"/>
              <a:ext cx="1110343" cy="178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>
                <a:cs typeface="Calibri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CD1847D-241B-4A4F-98EC-BAF97E8F7A5C}"/>
              </a:ext>
            </a:extLst>
          </p:cNvPr>
          <p:cNvGrpSpPr/>
          <p:nvPr/>
        </p:nvGrpSpPr>
        <p:grpSpPr>
          <a:xfrm>
            <a:off x="4626429" y="5520426"/>
            <a:ext cx="5364332" cy="1337311"/>
            <a:chOff x="2059648" y="4893677"/>
            <a:chExt cx="5355771" cy="1542794"/>
          </a:xfrm>
        </p:grpSpPr>
        <p:pic>
          <p:nvPicPr>
            <p:cNvPr id="17" name="Picture 18">
              <a:extLst>
                <a:ext uri="{FF2B5EF4-FFF2-40B4-BE49-F238E27FC236}">
                  <a16:creationId xmlns:a16="http://schemas.microsoft.com/office/drawing/2014/main" id="{C1323135-38E5-4EFC-88B5-1C34A7AA5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9648" y="4893677"/>
              <a:ext cx="5355771" cy="154279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A909B9-C602-41B1-81E6-C8BAC0E7F63E}"/>
                </a:ext>
              </a:extLst>
            </p:cNvPr>
            <p:cNvSpPr txBox="1"/>
            <p:nvPr/>
          </p:nvSpPr>
          <p:spPr>
            <a:xfrm>
              <a:off x="2164086" y="5794395"/>
              <a:ext cx="1110343" cy="178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>
                <a:cs typeface="Calibri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D5D54E6-2E95-476D-B40E-69D5B969B3C3}"/>
              </a:ext>
            </a:extLst>
          </p:cNvPr>
          <p:cNvGrpSpPr/>
          <p:nvPr/>
        </p:nvGrpSpPr>
        <p:grpSpPr>
          <a:xfrm>
            <a:off x="4626429" y="4355094"/>
            <a:ext cx="5355771" cy="1587316"/>
            <a:chOff x="523707" y="3311877"/>
            <a:chExt cx="5355771" cy="1587316"/>
          </a:xfrm>
        </p:grpSpPr>
        <p:pic>
          <p:nvPicPr>
            <p:cNvPr id="12" name="Picture 13">
              <a:extLst>
                <a:ext uri="{FF2B5EF4-FFF2-40B4-BE49-F238E27FC236}">
                  <a16:creationId xmlns:a16="http://schemas.microsoft.com/office/drawing/2014/main" id="{9B83315B-12A5-4758-9231-7B2FB3BEA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3707" y="3311877"/>
              <a:ext cx="5355771" cy="158731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07E09B-1F55-410C-9C00-123D739197BC}"/>
                </a:ext>
              </a:extLst>
            </p:cNvPr>
            <p:cNvSpPr txBox="1"/>
            <p:nvPr/>
          </p:nvSpPr>
          <p:spPr>
            <a:xfrm>
              <a:off x="871986" y="4393608"/>
              <a:ext cx="1110343" cy="178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>
                <a:cs typeface="Calibri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1EB858D-A3CD-48A2-80AC-148EDD7A8DA7}"/>
              </a:ext>
            </a:extLst>
          </p:cNvPr>
          <p:cNvSpPr txBox="1"/>
          <p:nvPr/>
        </p:nvSpPr>
        <p:spPr>
          <a:xfrm>
            <a:off x="412678" y="5586415"/>
            <a:ext cx="3586747" cy="9694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SQL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인젝션이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존재하면 공격자가 취약점을 이용하여 데이터베이스의 정보 및 내용을 탈취하여 데이터베이스에 저장되어 있는 사용자들의 아이디, 패스워드 등 개인정보를 탈취할 수 있다. </a:t>
            </a:r>
            <a:endParaRPr 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9" name="Straight Arrow Connector 4">
            <a:extLst>
              <a:ext uri="{FF2B5EF4-FFF2-40B4-BE49-F238E27FC236}">
                <a16:creationId xmlns:a16="http://schemas.microsoft.com/office/drawing/2014/main" id="{7C3962FA-9A2F-4E34-9170-B02620E4E461}"/>
              </a:ext>
            </a:extLst>
          </p:cNvPr>
          <p:cNvCxnSpPr>
            <a:cxnSpLocks/>
          </p:cNvCxnSpPr>
          <p:nvPr/>
        </p:nvCxnSpPr>
        <p:spPr>
          <a:xfrm>
            <a:off x="406350" y="3141663"/>
            <a:ext cx="3589777" cy="0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18">
            <a:extLst>
              <a:ext uri="{FF2B5EF4-FFF2-40B4-BE49-F238E27FC236}">
                <a16:creationId xmlns:a16="http://schemas.microsoft.com/office/drawing/2014/main" id="{A328C4FF-5ADB-431F-AAA4-BA240EC30FBB}"/>
              </a:ext>
            </a:extLst>
          </p:cNvPr>
          <p:cNvCxnSpPr>
            <a:cxnSpLocks/>
          </p:cNvCxnSpPr>
          <p:nvPr/>
        </p:nvCxnSpPr>
        <p:spPr>
          <a:xfrm flipV="1">
            <a:off x="408997" y="5192713"/>
            <a:ext cx="3670878" cy="1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12267AC-B0D5-4753-93F6-37F483F75A6F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FB97627-3B5B-458F-B2F0-BABDDE8ED57B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E380D8D-6C53-4E9D-8960-E8490D27DA19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 경로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8B340F-9BB2-49A5-A4C4-D3150120127F}"/>
              </a:ext>
            </a:extLst>
          </p:cNvPr>
          <p:cNvSpPr txBox="1"/>
          <p:nvPr/>
        </p:nvSpPr>
        <p:spPr>
          <a:xfrm>
            <a:off x="352219" y="527556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35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/>
        </p:nvSpPr>
        <p:spPr>
          <a:xfrm>
            <a:off x="466816" y="625150"/>
            <a:ext cx="2438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Arial"/>
                <a:sym typeface="Arial"/>
              </a:rPr>
              <a:t>INTRODUCTION</a:t>
            </a: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Arial"/>
              <a:sym typeface="Arial"/>
            </a:endParaRPr>
          </a:p>
        </p:txBody>
      </p:sp>
      <p:cxnSp>
        <p:nvCxnSpPr>
          <p:cNvPr id="142" name="Google Shape;142;p4"/>
          <p:cNvCxnSpPr/>
          <p:nvPr/>
        </p:nvCxnSpPr>
        <p:spPr>
          <a:xfrm>
            <a:off x="2585325" y="763650"/>
            <a:ext cx="8446500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4"/>
          <p:cNvSpPr txBox="1"/>
          <p:nvPr/>
        </p:nvSpPr>
        <p:spPr>
          <a:xfrm>
            <a:off x="1188834" y="3964322"/>
            <a:ext cx="1354800" cy="44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100" kern="0" dirty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rial"/>
                <a:sym typeface="Arial"/>
              </a:rPr>
              <a:t>김재원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Arial"/>
              <a:sym typeface="Arial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1265025" y="4401875"/>
            <a:ext cx="2562000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팀원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1996.04.12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010-7131-1771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wjswls45645697@gmail.com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cxnSp>
        <p:nvCxnSpPr>
          <p:cNvPr id="146" name="Google Shape;146;p4"/>
          <p:cNvCxnSpPr/>
          <p:nvPr/>
        </p:nvCxnSpPr>
        <p:spPr>
          <a:xfrm>
            <a:off x="4028473" y="1349623"/>
            <a:ext cx="0" cy="4780200"/>
          </a:xfrm>
          <a:prstGeom prst="straightConnector1">
            <a:avLst/>
          </a:prstGeom>
          <a:noFill/>
          <a:ln w="19050" cap="flat" cmpd="sng">
            <a:solidFill>
              <a:schemeClr val="dk1">
                <a:alpha val="784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7" name="Google Shape;147;p4"/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" name="Google Shape;152;p4"/>
          <p:cNvCxnSpPr/>
          <p:nvPr/>
        </p:nvCxnSpPr>
        <p:spPr>
          <a:xfrm>
            <a:off x="8219473" y="1349623"/>
            <a:ext cx="0" cy="4780200"/>
          </a:xfrm>
          <a:prstGeom prst="straightConnector1">
            <a:avLst/>
          </a:prstGeom>
          <a:noFill/>
          <a:ln w="19050" cap="flat" cmpd="sng">
            <a:solidFill>
              <a:schemeClr val="dk1">
                <a:alpha val="784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4"/>
          <p:cNvSpPr txBox="1"/>
          <p:nvPr/>
        </p:nvSpPr>
        <p:spPr>
          <a:xfrm>
            <a:off x="1188834" y="1449722"/>
            <a:ext cx="135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100" kern="0" dirty="0"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rial"/>
                <a:sym typeface="Arial"/>
              </a:rPr>
              <a:t>정형수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Arial"/>
              <a:sym typeface="Arial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265025" y="1887275"/>
            <a:ext cx="2438400" cy="15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kern="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팀장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1996.11.11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010-2626-7867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600" kern="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jhs1142002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@gmail.com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4962659" y="1449722"/>
            <a:ext cx="135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Arial"/>
                <a:sym typeface="Arial"/>
              </a:rPr>
              <a:t>김상훈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Arial"/>
              <a:sym typeface="Arial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5038850" y="1887275"/>
            <a:ext cx="2658000" cy="16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팀원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1997.01.12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010-5198-9792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t3rr3t@kakao.com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sp>
        <p:nvSpPr>
          <p:cNvPr id="159" name="Google Shape;159;p4"/>
          <p:cNvSpPr txBox="1"/>
          <p:nvPr/>
        </p:nvSpPr>
        <p:spPr>
          <a:xfrm>
            <a:off x="4962659" y="3964322"/>
            <a:ext cx="135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100" kern="0" dirty="0" err="1"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rial"/>
                <a:sym typeface="Arial"/>
              </a:rPr>
              <a:t>이호웅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Arial"/>
              <a:sym typeface="Arial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5038850" y="4401875"/>
            <a:ext cx="2438400" cy="151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팀원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1992.04.13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010-6231-9426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400" kern="0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dlghdnd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@gmail.com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8541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4E440-C547-4CA7-8DD8-EEA63B0F5C37}"/>
              </a:ext>
            </a:extLst>
          </p:cNvPr>
          <p:cNvSpPr txBox="1"/>
          <p:nvPr/>
        </p:nvSpPr>
        <p:spPr>
          <a:xfrm>
            <a:off x="417415" y="916942"/>
            <a:ext cx="2766988" cy="6832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SQL </a:t>
            </a:r>
            <a:r>
              <a:rPr lang="ko-KR" altLang="en-US" sz="3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인젝션</a:t>
            </a:r>
            <a:endParaRPr lang="ko-KR" altLang="en-US" sz="3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E3EF6A-A5ED-4F85-9BC5-5724B20C78C0}"/>
              </a:ext>
            </a:extLst>
          </p:cNvPr>
          <p:cNvSpPr txBox="1"/>
          <p:nvPr/>
        </p:nvSpPr>
        <p:spPr>
          <a:xfrm>
            <a:off x="417415" y="2389500"/>
            <a:ext cx="3636569" cy="7478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 파라미터에 SQL 구문을 이용하여 쿼리를 조작할 수 있는 취약점으로 DB 내의 개인정보가 유출되어 2차공격의 중요한 정보를 제공할 수 있는 취약점이다. 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cxnSp>
        <p:nvCxnSpPr>
          <p:cNvPr id="19" name="Straight Arrow Connector 4">
            <a:extLst>
              <a:ext uri="{FF2B5EF4-FFF2-40B4-BE49-F238E27FC236}">
                <a16:creationId xmlns:a16="http://schemas.microsoft.com/office/drawing/2014/main" id="{7C3962FA-9A2F-4E34-9170-B02620E4E461}"/>
              </a:ext>
            </a:extLst>
          </p:cNvPr>
          <p:cNvCxnSpPr>
            <a:cxnSpLocks/>
          </p:cNvCxnSpPr>
          <p:nvPr/>
        </p:nvCxnSpPr>
        <p:spPr>
          <a:xfrm>
            <a:off x="422723" y="3141663"/>
            <a:ext cx="3657152" cy="0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85AC8CE-6766-49B8-BD56-1E889B25E85B}"/>
              </a:ext>
            </a:extLst>
          </p:cNvPr>
          <p:cNvSpPr txBox="1"/>
          <p:nvPr/>
        </p:nvSpPr>
        <p:spPr>
          <a:xfrm>
            <a:off x="415686" y="3606462"/>
            <a:ext cx="3657152" cy="19759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 panose="020F0502020204030204"/>
              </a:rPr>
              <a:t>소스코드 수정(문자 필터)</a:t>
            </a:r>
          </a:p>
          <a:p>
            <a:pPr algn="just"/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웹 애플리케이션 개발 시 SQL </a:t>
            </a:r>
            <a:r>
              <a:rPr 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인젝션</a:t>
            </a:r>
            <a:r>
              <a:rPr 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공격을 유발시킬 수 있는 문자들을 필터링 하여 사용하지 못하도록 한다.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※ </a:t>
            </a:r>
            <a:r>
              <a:rPr lang="en-US" altLang="ko-KR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addslashes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등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함수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사용</a:t>
            </a:r>
          </a:p>
          <a:p>
            <a:pPr algn="just"/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 panose="020F0502020204030204"/>
              </a:rPr>
              <a:t>Database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 panose="020F0502020204030204"/>
              </a:rPr>
              <a:t> 운영 레벨 수정</a:t>
            </a:r>
          </a:p>
          <a:p>
            <a:pPr algn="just"/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DB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계정에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최소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권한만을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부여</a:t>
            </a:r>
            <a:endParaRPr lang="ko-KR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algn="just"/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DB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계정에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system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권한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(root)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을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 </a:t>
            </a: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부여해서는 안된다</a:t>
            </a:r>
            <a:r>
              <a:rPr lang="en-US" altLang="ko-KR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.</a:t>
            </a:r>
            <a:endParaRPr lang="ko-KR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00840-033D-4DED-A752-F23C9F0BDEC1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9BB5D8E-AB83-4814-9F6F-8CBE2190E189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9">
            <a:extLst>
              <a:ext uri="{FF2B5EF4-FFF2-40B4-BE49-F238E27FC236}">
                <a16:creationId xmlns:a16="http://schemas.microsoft.com/office/drawing/2014/main" id="{66648015-53B8-48DF-B450-E775A7F0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9" y="726375"/>
            <a:ext cx="5355771" cy="1757363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52D7F89-01ED-4D14-858B-0DDFDB2F6C12}"/>
              </a:ext>
            </a:extLst>
          </p:cNvPr>
          <p:cNvGrpSpPr/>
          <p:nvPr/>
        </p:nvGrpSpPr>
        <p:grpSpPr>
          <a:xfrm>
            <a:off x="4626429" y="2013457"/>
            <a:ext cx="5355771" cy="1413144"/>
            <a:chOff x="5796888" y="1770793"/>
            <a:chExt cx="5355771" cy="1413144"/>
          </a:xfrm>
        </p:grpSpPr>
        <p:pic>
          <p:nvPicPr>
            <p:cNvPr id="35" name="Picture 11">
              <a:extLst>
                <a:ext uri="{FF2B5EF4-FFF2-40B4-BE49-F238E27FC236}">
                  <a16:creationId xmlns:a16="http://schemas.microsoft.com/office/drawing/2014/main" id="{6064E0C9-9B85-41FF-A80A-F66E7712D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888" y="1770793"/>
              <a:ext cx="5355771" cy="141314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8BA018-AAC6-4D56-8793-351035EDACA3}"/>
                </a:ext>
              </a:extLst>
            </p:cNvPr>
            <p:cNvSpPr txBox="1"/>
            <p:nvPr/>
          </p:nvSpPr>
          <p:spPr>
            <a:xfrm>
              <a:off x="5980813" y="2659983"/>
              <a:ext cx="1110343" cy="178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>
                <a:cs typeface="Calibri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96F652C-E1A6-4CB7-B26C-B0371B402D34}"/>
              </a:ext>
            </a:extLst>
          </p:cNvPr>
          <p:cNvGrpSpPr/>
          <p:nvPr/>
        </p:nvGrpSpPr>
        <p:grpSpPr>
          <a:xfrm>
            <a:off x="4626429" y="3254358"/>
            <a:ext cx="5355771" cy="1430855"/>
            <a:chOff x="1427619" y="2905626"/>
            <a:chExt cx="5355771" cy="1430855"/>
          </a:xfrm>
        </p:grpSpPr>
        <p:pic>
          <p:nvPicPr>
            <p:cNvPr id="38" name="Picture 16">
              <a:extLst>
                <a:ext uri="{FF2B5EF4-FFF2-40B4-BE49-F238E27FC236}">
                  <a16:creationId xmlns:a16="http://schemas.microsoft.com/office/drawing/2014/main" id="{B13B2E5D-1DB3-4AB5-8ED2-2E6D952CF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7619" y="2905626"/>
              <a:ext cx="5355771" cy="143085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72A5D1-759B-46E4-871B-F242B095812E}"/>
                </a:ext>
              </a:extLst>
            </p:cNvPr>
            <p:cNvSpPr txBox="1"/>
            <p:nvPr/>
          </p:nvSpPr>
          <p:spPr>
            <a:xfrm>
              <a:off x="1482612" y="3729961"/>
              <a:ext cx="1110343" cy="178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>
                <a:cs typeface="Calibri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63D4B76-1F77-4E99-964D-F2040E426C66}"/>
              </a:ext>
            </a:extLst>
          </p:cNvPr>
          <p:cNvGrpSpPr/>
          <p:nvPr/>
        </p:nvGrpSpPr>
        <p:grpSpPr>
          <a:xfrm>
            <a:off x="4626429" y="5520426"/>
            <a:ext cx="5364332" cy="1337311"/>
            <a:chOff x="2059648" y="4893677"/>
            <a:chExt cx="5355771" cy="1542794"/>
          </a:xfrm>
        </p:grpSpPr>
        <p:pic>
          <p:nvPicPr>
            <p:cNvPr id="41" name="Picture 18">
              <a:extLst>
                <a:ext uri="{FF2B5EF4-FFF2-40B4-BE49-F238E27FC236}">
                  <a16:creationId xmlns:a16="http://schemas.microsoft.com/office/drawing/2014/main" id="{255141A2-39FC-4A79-9B0F-526F39C8B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9648" y="4893677"/>
              <a:ext cx="5355771" cy="154279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A7A44BD-C9D9-4E6C-B98C-696D3EC64A20}"/>
                </a:ext>
              </a:extLst>
            </p:cNvPr>
            <p:cNvSpPr txBox="1"/>
            <p:nvPr/>
          </p:nvSpPr>
          <p:spPr>
            <a:xfrm>
              <a:off x="2164086" y="5794395"/>
              <a:ext cx="1110343" cy="178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>
                <a:cs typeface="Calibri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5B28417-F76E-47EF-ADBF-A63455215E65}"/>
              </a:ext>
            </a:extLst>
          </p:cNvPr>
          <p:cNvGrpSpPr/>
          <p:nvPr/>
        </p:nvGrpSpPr>
        <p:grpSpPr>
          <a:xfrm>
            <a:off x="4626429" y="4355094"/>
            <a:ext cx="5355771" cy="1587316"/>
            <a:chOff x="523707" y="3311877"/>
            <a:chExt cx="5355771" cy="1587316"/>
          </a:xfrm>
        </p:grpSpPr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C8559672-B1D9-43CC-B006-0570C16C2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3707" y="3311877"/>
              <a:ext cx="5355771" cy="158731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1CE4C69-E12C-4E69-A89D-B2540D766941}"/>
                </a:ext>
              </a:extLst>
            </p:cNvPr>
            <p:cNvSpPr txBox="1"/>
            <p:nvPr/>
          </p:nvSpPr>
          <p:spPr>
            <a:xfrm>
              <a:off x="871986" y="4393608"/>
              <a:ext cx="1110343" cy="178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>
                <a:cs typeface="Calibri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A9B2E83-6A9E-4824-BA29-FB57D52C2EF9}"/>
              </a:ext>
            </a:extLst>
          </p:cNvPr>
          <p:cNvSpPr txBox="1"/>
          <p:nvPr/>
        </p:nvSpPr>
        <p:spPr>
          <a:xfrm>
            <a:off x="8099878" y="1039925"/>
            <a:ext cx="1069522" cy="185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D7B6D1-2DA2-4D54-B02A-FD1E20E2DFDA}"/>
              </a:ext>
            </a:extLst>
          </p:cNvPr>
          <p:cNvSpPr txBox="1"/>
          <p:nvPr/>
        </p:nvSpPr>
        <p:spPr>
          <a:xfrm>
            <a:off x="352219" y="3255597"/>
            <a:ext cx="1095282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보호 대책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434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7867CA-A2EA-45FA-8CE6-10317F5C286E}"/>
              </a:ext>
            </a:extLst>
          </p:cNvPr>
          <p:cNvSpPr txBox="1"/>
          <p:nvPr/>
        </p:nvSpPr>
        <p:spPr>
          <a:xfrm>
            <a:off x="1383308" y="1541813"/>
            <a:ext cx="2693318" cy="99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8000"/>
              </a:lnSpc>
            </a:pPr>
            <a:endParaRPr lang="ko-KR" altLang="en-US" sz="2800" spc="-1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Medium" panose="02000000000000000000" pitchFamily="50" charset="-127"/>
              <a:ea typeface="G마켓 산스 Light"/>
            </a:endParaRPr>
          </a:p>
          <a:p>
            <a:pPr>
              <a:lnSpc>
                <a:spcPct val="108000"/>
              </a:lnSpc>
            </a:pPr>
            <a:endParaRPr lang="ko-KR" altLang="en-US" sz="2800" spc="-1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/>
              <a:ea typeface="G마켓 산스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1314814" y="3161260"/>
            <a:ext cx="3849180" cy="2668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E2F360-CFB7-4842-AFE0-D8C18B91B590}"/>
              </a:ext>
            </a:extLst>
          </p:cNvPr>
          <p:cNvSpPr txBox="1"/>
          <p:nvPr/>
        </p:nvSpPr>
        <p:spPr>
          <a:xfrm>
            <a:off x="4422889" y="1787517"/>
            <a:ext cx="25146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홈페이지 취약점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1B4A7FD-5DFA-4AB7-9862-8CF3709CFAFB}"/>
              </a:ext>
            </a:extLst>
          </p:cNvPr>
          <p:cNvSpPr txBox="1"/>
          <p:nvPr/>
        </p:nvSpPr>
        <p:spPr>
          <a:xfrm>
            <a:off x="2657478" y="2755196"/>
            <a:ext cx="1691489" cy="4444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n-lt"/>
              </a:rPr>
              <a:t>위험도기준 우선순위</a:t>
            </a:r>
          </a:p>
          <a:p>
            <a:pPr>
              <a:lnSpc>
                <a:spcPct val="108000"/>
              </a:lnSpc>
            </a:pPr>
            <a:endParaRPr lang="en-US" altLang="ko-KR" sz="1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69D82E-2636-4D0A-8364-6F2146FC4FE6}"/>
              </a:ext>
            </a:extLst>
          </p:cNvPr>
          <p:cNvSpPr txBox="1"/>
          <p:nvPr/>
        </p:nvSpPr>
        <p:spPr>
          <a:xfrm>
            <a:off x="6779171" y="2712478"/>
            <a:ext cx="1501651" cy="4430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1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Bold"/>
                <a:ea typeface="G마켓 산스 Bold"/>
              </a:rPr>
              <a:t>가격대비효율 순위</a:t>
            </a:r>
            <a:endParaRPr lang="en-US" altLang="ko-KR" sz="1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/>
            </a:endParaRPr>
          </a:p>
          <a:p>
            <a:pPr>
              <a:lnSpc>
                <a:spcPct val="108000"/>
              </a:lnSpc>
            </a:pPr>
            <a:endParaRPr lang="en-US" altLang="ko-KR" sz="1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9F998E-4568-4705-B746-4D3161ABBD01}"/>
              </a:ext>
            </a:extLst>
          </p:cNvPr>
          <p:cNvSpPr txBox="1"/>
          <p:nvPr/>
        </p:nvSpPr>
        <p:spPr>
          <a:xfrm>
            <a:off x="6377063" y="3155548"/>
            <a:ext cx="184731" cy="2754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AACBD2A-CC13-43F5-A13D-205C0F87E4E7}"/>
              </a:ext>
            </a:extLst>
          </p:cNvPr>
          <p:cNvSpPr/>
          <p:nvPr/>
        </p:nvSpPr>
        <p:spPr>
          <a:xfrm>
            <a:off x="2339009" y="2739427"/>
            <a:ext cx="316566" cy="316566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442986-0151-4FE7-8F50-1FD8A85A2E94}"/>
              </a:ext>
            </a:extLst>
          </p:cNvPr>
          <p:cNvSpPr txBox="1"/>
          <p:nvPr/>
        </p:nvSpPr>
        <p:spPr>
          <a:xfrm>
            <a:off x="2321603" y="2785955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7E7234B-DEA1-4B37-8218-010F8A3B8023}"/>
              </a:ext>
            </a:extLst>
          </p:cNvPr>
          <p:cNvSpPr/>
          <p:nvPr/>
        </p:nvSpPr>
        <p:spPr>
          <a:xfrm>
            <a:off x="6453452" y="2662371"/>
            <a:ext cx="316566" cy="316566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6EDD6A8-F7D3-4FD8-98BA-C193094F2140}"/>
              </a:ext>
            </a:extLst>
          </p:cNvPr>
          <p:cNvSpPr txBox="1"/>
          <p:nvPr/>
        </p:nvSpPr>
        <p:spPr>
          <a:xfrm>
            <a:off x="6423346" y="2708899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AE2796-A8E0-4F87-A3B6-13AB40A3547A}"/>
              </a:ext>
            </a:extLst>
          </p:cNvPr>
          <p:cNvSpPr txBox="1"/>
          <p:nvPr/>
        </p:nvSpPr>
        <p:spPr>
          <a:xfrm>
            <a:off x="2627868" y="5158652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디렉터리 인덱싱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664C2-5291-469B-BDDC-0042EEF23BF1}"/>
              </a:ext>
            </a:extLst>
          </p:cNvPr>
          <p:cNvSpPr txBox="1"/>
          <p:nvPr/>
        </p:nvSpPr>
        <p:spPr>
          <a:xfrm>
            <a:off x="2631022" y="5477108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정보노출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123A60-8B99-464E-865B-81F937DB6815}"/>
              </a:ext>
            </a:extLst>
          </p:cNvPr>
          <p:cNvSpPr txBox="1"/>
          <p:nvPr/>
        </p:nvSpPr>
        <p:spPr>
          <a:xfrm>
            <a:off x="2627868" y="3894069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자동화 공격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C410C-989C-4A9E-92B3-824C95400626}"/>
              </a:ext>
            </a:extLst>
          </p:cNvPr>
          <p:cNvSpPr txBox="1"/>
          <p:nvPr/>
        </p:nvSpPr>
        <p:spPr>
          <a:xfrm>
            <a:off x="2627865" y="4840198"/>
            <a:ext cx="2113405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관리자 페이지 노출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51DD3-6A92-4B29-AC59-962B52B4EF01}"/>
              </a:ext>
            </a:extLst>
          </p:cNvPr>
          <p:cNvSpPr txBox="1"/>
          <p:nvPr/>
        </p:nvSpPr>
        <p:spPr>
          <a:xfrm>
            <a:off x="2627866" y="4212523"/>
            <a:ext cx="2113405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불충분한 세션 만료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F26A18-C5A7-43B3-ADE5-6EF18FFB3B68}"/>
              </a:ext>
            </a:extLst>
          </p:cNvPr>
          <p:cNvSpPr txBox="1"/>
          <p:nvPr/>
        </p:nvSpPr>
        <p:spPr>
          <a:xfrm>
            <a:off x="2627867" y="3266394"/>
            <a:ext cx="2113405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SQL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인젝션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EC4B48-5BBA-4AB5-B2AD-9F739E6E4D77}"/>
              </a:ext>
            </a:extLst>
          </p:cNvPr>
          <p:cNvSpPr txBox="1"/>
          <p:nvPr/>
        </p:nvSpPr>
        <p:spPr>
          <a:xfrm>
            <a:off x="2627868" y="3584848"/>
            <a:ext cx="2113405" cy="3046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파일 업로드</a:t>
            </a:r>
            <a:endParaRPr lang="en-US" altLang="ko-KR" sz="1200" dirty="0">
              <a:cs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F2BA4D-6183-443F-B83A-81106AA151B1}"/>
              </a:ext>
            </a:extLst>
          </p:cNvPr>
          <p:cNvSpPr txBox="1"/>
          <p:nvPr/>
        </p:nvSpPr>
        <p:spPr>
          <a:xfrm>
            <a:off x="2629858" y="4530977"/>
            <a:ext cx="2113405" cy="3046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파일 다운로드</a:t>
            </a:r>
            <a:endParaRPr lang="en-US" altLang="ko-KR" sz="1200" dirty="0">
              <a:cs typeface="Calibri" panose="020F050202020403020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A6C94F-69DB-4196-A047-D209E88C834B}"/>
              </a:ext>
            </a:extLst>
          </p:cNvPr>
          <p:cNvSpPr txBox="1"/>
          <p:nvPr/>
        </p:nvSpPr>
        <p:spPr>
          <a:xfrm>
            <a:off x="6702513" y="5154885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디렉터리 인덱싱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B6800E-4E8F-4C5C-8BF7-AF6BB6DB8E65}"/>
              </a:ext>
            </a:extLst>
          </p:cNvPr>
          <p:cNvSpPr txBox="1"/>
          <p:nvPr/>
        </p:nvSpPr>
        <p:spPr>
          <a:xfrm>
            <a:off x="6702513" y="5479086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정보노출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92B493-BE58-4155-8EA2-06CFC53210D6}"/>
              </a:ext>
            </a:extLst>
          </p:cNvPr>
          <p:cNvSpPr txBox="1"/>
          <p:nvPr/>
        </p:nvSpPr>
        <p:spPr>
          <a:xfrm>
            <a:off x="6702513" y="4506489"/>
            <a:ext cx="2122697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자동화 공격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832B3A-418A-4836-A84D-34CE7CB3B5C6}"/>
              </a:ext>
            </a:extLst>
          </p:cNvPr>
          <p:cNvSpPr txBox="1"/>
          <p:nvPr/>
        </p:nvSpPr>
        <p:spPr>
          <a:xfrm>
            <a:off x="6702512" y="4830687"/>
            <a:ext cx="2113405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관리자 페이지 노출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20DA2A-54FC-4A55-9BD2-2D65F8F503FC}"/>
              </a:ext>
            </a:extLst>
          </p:cNvPr>
          <p:cNvSpPr txBox="1"/>
          <p:nvPr/>
        </p:nvSpPr>
        <p:spPr>
          <a:xfrm>
            <a:off x="6702513" y="4182291"/>
            <a:ext cx="2113405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불충분한 세션 만료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80E9D2-D1A6-4AB2-9713-813A18E9E956}"/>
              </a:ext>
            </a:extLst>
          </p:cNvPr>
          <p:cNvSpPr txBox="1"/>
          <p:nvPr/>
        </p:nvSpPr>
        <p:spPr>
          <a:xfrm>
            <a:off x="6702513" y="3228163"/>
            <a:ext cx="2113405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SQL </a:t>
            </a:r>
            <a:r>
              <a:rPr lang="ko-KR" altLang="en-US" sz="1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인젝션</a:t>
            </a:r>
            <a:endParaRPr lang="ko-KR" altLang="en-US" sz="12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9FDF36-12EA-4C1B-80F4-8D1B69952C80}"/>
              </a:ext>
            </a:extLst>
          </p:cNvPr>
          <p:cNvSpPr txBox="1"/>
          <p:nvPr/>
        </p:nvSpPr>
        <p:spPr>
          <a:xfrm>
            <a:off x="6702513" y="3552361"/>
            <a:ext cx="2113405" cy="3046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파일 업로드</a:t>
            </a:r>
            <a:endParaRPr lang="en-US" altLang="ko-KR" sz="1200" dirty="0">
              <a:cs typeface="Calibri" panose="020F0502020204030204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06CDE0-3083-45FA-B5B5-AB6B05039021}"/>
              </a:ext>
            </a:extLst>
          </p:cNvPr>
          <p:cNvSpPr txBox="1"/>
          <p:nvPr/>
        </p:nvSpPr>
        <p:spPr>
          <a:xfrm>
            <a:off x="6702513" y="3867326"/>
            <a:ext cx="2113405" cy="3046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파일 다운로드</a:t>
            </a:r>
            <a:endParaRPr lang="en-US" altLang="ko-KR" sz="1200" dirty="0">
              <a:cs typeface="Calibri" panose="020F050202020403020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29891E-7981-4E21-9550-5D2A51A4C87B}"/>
              </a:ext>
            </a:extLst>
          </p:cNvPr>
          <p:cNvSpPr txBox="1"/>
          <p:nvPr/>
        </p:nvSpPr>
        <p:spPr>
          <a:xfrm>
            <a:off x="665758" y="434653"/>
            <a:ext cx="125226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홈페이지 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031C25-4F9D-431B-AC68-F708CCC08869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354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816312"/>
            <a:ext cx="2852063" cy="73314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모의해킹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 2팀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7029599" y="3746683"/>
            <a:ext cx="447750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0">
                <a:ln w="2222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THANK</a:t>
            </a:r>
          </a:p>
          <a:p>
            <a:pPr algn="r"/>
            <a:r>
              <a:rPr lang="en-US" altLang="ko-KR" sz="8000">
                <a:ln w="2222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YOU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59FEB39-D718-4066-8243-281D6FD9220D}"/>
              </a:ext>
            </a:extLst>
          </p:cNvPr>
          <p:cNvSpPr/>
          <p:nvPr/>
        </p:nvSpPr>
        <p:spPr>
          <a:xfrm>
            <a:off x="884835" y="1537354"/>
            <a:ext cx="2635605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E125E40-2AD8-4AEE-8D1F-F9B7F20B1176}"/>
              </a:ext>
            </a:extLst>
          </p:cNvPr>
          <p:cNvSpPr/>
          <p:nvPr/>
        </p:nvSpPr>
        <p:spPr>
          <a:xfrm>
            <a:off x="884835" y="2275766"/>
            <a:ext cx="2170785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8B072C-FC96-4511-BB3C-B57E20F7B480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9B377-2693-49F0-BB80-EFACA42F7DBB}"/>
              </a:ext>
            </a:extLst>
          </p:cNvPr>
          <p:cNvSpPr txBox="1"/>
          <p:nvPr/>
        </p:nvSpPr>
        <p:spPr>
          <a:xfrm>
            <a:off x="774544" y="1547336"/>
            <a:ext cx="1641796" cy="73314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/>
              </a:rPr>
              <a:t>    Q&amp;A</a:t>
            </a:r>
          </a:p>
        </p:txBody>
      </p:sp>
    </p:spTree>
    <p:extLst>
      <p:ext uri="{BB962C8B-B14F-4D97-AF65-F5344CB8AC3E}">
        <p14:creationId xmlns:p14="http://schemas.microsoft.com/office/powerpoint/2010/main" val="3065899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284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en-US" altLang="ko-KR" dirty="0"/>
              <a:t>EXPERIENCE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2095500" y="763652"/>
            <a:ext cx="8936396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7867CA-A2EA-45FA-8CE6-10317F5C286E}"/>
              </a:ext>
            </a:extLst>
          </p:cNvPr>
          <p:cNvSpPr txBox="1"/>
          <p:nvPr/>
        </p:nvSpPr>
        <p:spPr>
          <a:xfrm>
            <a:off x="1383308" y="1541813"/>
            <a:ext cx="2693318" cy="9850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8000"/>
              </a:lnSpc>
            </a:pPr>
            <a:endParaRPr lang="ko-KR" altLang="en-US" sz="2800" spc="-1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Medium" panose="02000000000000000000" pitchFamily="50" charset="-127"/>
              <a:ea typeface="G마켓 산스 Light"/>
            </a:endParaRPr>
          </a:p>
          <a:p>
            <a:pPr>
              <a:lnSpc>
                <a:spcPct val="108000"/>
              </a:lnSpc>
            </a:pPr>
            <a:r>
              <a:rPr lang="ko-KR" altLang="en-US" sz="2800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/>
                <a:ea typeface="G마켓 산스 Light"/>
              </a:rPr>
              <a:t>취약점 진단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724050" y="3032833"/>
            <a:ext cx="3849180" cy="2668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2A1FCE-3B0E-474B-A64B-8D3AE28B18C8}"/>
              </a:ext>
            </a:extLst>
          </p:cNvPr>
          <p:cNvSpPr txBox="1"/>
          <p:nvPr/>
        </p:nvSpPr>
        <p:spPr>
          <a:xfrm>
            <a:off x="1880571" y="4738762"/>
            <a:ext cx="199542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/>
                <a:ea typeface="G마켓 산스 Medium" panose="02000000000000000000" pitchFamily="50" charset="-127"/>
              </a:rPr>
              <a:t>회원정보 유출 및 취약점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E2F360-CFB7-4842-AFE0-D8C18B91B590}"/>
              </a:ext>
            </a:extLst>
          </p:cNvPr>
          <p:cNvSpPr txBox="1"/>
          <p:nvPr/>
        </p:nvSpPr>
        <p:spPr>
          <a:xfrm>
            <a:off x="2119765" y="5349224"/>
            <a:ext cx="1221809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Medium"/>
                <a:ea typeface="G마켓 산스 Medium" panose="02000000000000000000" pitchFamily="50" charset="-127"/>
              </a:rPr>
              <a:t>홈페이지 취약점</a:t>
            </a:r>
            <a:endParaRPr lang="ko-KR" altLang="en-US" sz="1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AD0518-356E-4E26-9C94-3A8C4D350A45}"/>
              </a:ext>
            </a:extLst>
          </p:cNvPr>
          <p:cNvSpPr/>
          <p:nvPr/>
        </p:nvSpPr>
        <p:spPr>
          <a:xfrm>
            <a:off x="1472521" y="4600882"/>
            <a:ext cx="2805453" cy="136267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5B95FDC-536C-416B-9DF4-98BC9A54B21A}"/>
              </a:ext>
            </a:extLst>
          </p:cNvPr>
          <p:cNvSpPr/>
          <p:nvPr/>
        </p:nvSpPr>
        <p:spPr>
          <a:xfrm>
            <a:off x="1458914" y="4602411"/>
            <a:ext cx="1754384" cy="134738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B627D5A-11C2-45B7-B73E-8EE0BC8E0ED3}"/>
              </a:ext>
            </a:extLst>
          </p:cNvPr>
          <p:cNvSpPr/>
          <p:nvPr/>
        </p:nvSpPr>
        <p:spPr>
          <a:xfrm>
            <a:off x="1455397" y="5203165"/>
            <a:ext cx="2805453" cy="136267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1291077-C0BB-4BA1-BABC-E97C550C4440}"/>
              </a:ext>
            </a:extLst>
          </p:cNvPr>
          <p:cNvSpPr/>
          <p:nvPr/>
        </p:nvSpPr>
        <p:spPr>
          <a:xfrm>
            <a:off x="1455395" y="5211725"/>
            <a:ext cx="2127203" cy="136267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532A859-3284-4CB5-918A-4D3BE07BE522}"/>
              </a:ext>
            </a:extLst>
          </p:cNvPr>
          <p:cNvCxnSpPr>
            <a:cxnSpLocks/>
          </p:cNvCxnSpPr>
          <p:nvPr/>
        </p:nvCxnSpPr>
        <p:spPr>
          <a:xfrm>
            <a:off x="4944428" y="1561547"/>
            <a:ext cx="0" cy="4373391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1B4A7FD-5DFA-4AB7-9862-8CF3709CFAFB}"/>
              </a:ext>
            </a:extLst>
          </p:cNvPr>
          <p:cNvSpPr txBox="1"/>
          <p:nvPr/>
        </p:nvSpPr>
        <p:spPr>
          <a:xfrm>
            <a:off x="6005141" y="2429848"/>
            <a:ext cx="1691489" cy="4444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n-lt"/>
              </a:rPr>
              <a:t>회원정보 유출 및 취약점</a:t>
            </a:r>
            <a:endParaRPr lang="en-US" sz="1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G마켓 산스 Bold" panose="02000000000000000000" pitchFamily="50" charset="-127"/>
              <a:ea typeface="G마켓 산스 Bold" panose="02000000000000000000" pitchFamily="50" charset="-127"/>
              <a:cs typeface="+mn-lt"/>
            </a:endParaRPr>
          </a:p>
          <a:p>
            <a:pPr>
              <a:lnSpc>
                <a:spcPct val="108000"/>
              </a:lnSpc>
            </a:pPr>
            <a:endParaRPr lang="en-US" altLang="ko-KR" sz="1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69D82E-2636-4D0A-8364-6F2146FC4FE6}"/>
              </a:ext>
            </a:extLst>
          </p:cNvPr>
          <p:cNvSpPr txBox="1"/>
          <p:nvPr/>
        </p:nvSpPr>
        <p:spPr>
          <a:xfrm>
            <a:off x="9312597" y="2370145"/>
            <a:ext cx="1501651" cy="4430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/>
                <a:ea typeface="G마켓 산스 Bold"/>
              </a:rPr>
              <a:t>홈페이지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/>
                <a:ea typeface="G마켓 산스 Bold"/>
              </a:rPr>
              <a:t> </a:t>
            </a: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/>
                <a:ea typeface="G마켓 산스 Bold"/>
              </a:rPr>
              <a:t>취약점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/>
                <a:ea typeface="G마켓 산스 Bold"/>
              </a:rPr>
              <a:t> </a:t>
            </a:r>
            <a:endParaRPr lang="en-US" altLang="ko-KR" sz="1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/>
            </a:endParaRPr>
          </a:p>
          <a:p>
            <a:pPr>
              <a:lnSpc>
                <a:spcPct val="108000"/>
              </a:lnSpc>
            </a:pPr>
            <a:endParaRPr lang="en-US" altLang="ko-KR" sz="1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31485EF-2651-42E2-AE12-C441BE45F0D2}"/>
              </a:ext>
            </a:extLst>
          </p:cNvPr>
          <p:cNvSpPr txBox="1"/>
          <p:nvPr/>
        </p:nvSpPr>
        <p:spPr>
          <a:xfrm>
            <a:off x="5526407" y="2864447"/>
            <a:ext cx="2122697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크로스 사이트 </a:t>
            </a:r>
            <a:r>
              <a:rPr lang="ko-KR" altLang="en-US" sz="11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스크립팅</a:t>
            </a:r>
            <a:r>
              <a:rPr lang="ko-KR" altLang="en-US" sz="11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(XSS)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9F998E-4568-4705-B746-4D3161ABBD01}"/>
              </a:ext>
            </a:extLst>
          </p:cNvPr>
          <p:cNvSpPr txBox="1"/>
          <p:nvPr/>
        </p:nvSpPr>
        <p:spPr>
          <a:xfrm>
            <a:off x="8808614" y="2864447"/>
            <a:ext cx="184731" cy="2754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BFCE06-DD91-4FB5-B5A6-3934359948E1}"/>
              </a:ext>
            </a:extLst>
          </p:cNvPr>
          <p:cNvSpPr txBox="1"/>
          <p:nvPr/>
        </p:nvSpPr>
        <p:spPr>
          <a:xfrm>
            <a:off x="5526407" y="5079961"/>
            <a:ext cx="184731" cy="2754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ko-KR" altLang="en-US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AACBD2A-CC13-43F5-A13D-205C0F87E4E7}"/>
              </a:ext>
            </a:extLst>
          </p:cNvPr>
          <p:cNvSpPr/>
          <p:nvPr/>
        </p:nvSpPr>
        <p:spPr>
          <a:xfrm>
            <a:off x="5626739" y="2371270"/>
            <a:ext cx="316566" cy="316566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442986-0151-4FE7-8F50-1FD8A85A2E94}"/>
              </a:ext>
            </a:extLst>
          </p:cNvPr>
          <p:cNvSpPr txBox="1"/>
          <p:nvPr/>
        </p:nvSpPr>
        <p:spPr>
          <a:xfrm>
            <a:off x="5609333" y="2417798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7E7234B-DEA1-4B37-8218-010F8A3B8023}"/>
              </a:ext>
            </a:extLst>
          </p:cNvPr>
          <p:cNvSpPr/>
          <p:nvPr/>
        </p:nvSpPr>
        <p:spPr>
          <a:xfrm>
            <a:off x="8885003" y="2371270"/>
            <a:ext cx="316566" cy="316566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6EDD6A8-F7D3-4FD8-98BA-C193094F2140}"/>
              </a:ext>
            </a:extLst>
          </p:cNvPr>
          <p:cNvSpPr txBox="1"/>
          <p:nvPr/>
        </p:nvSpPr>
        <p:spPr>
          <a:xfrm>
            <a:off x="8854897" y="2417798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93889F-BAC2-48A5-8E2E-68BFAFE366F9}"/>
              </a:ext>
            </a:extLst>
          </p:cNvPr>
          <p:cNvSpPr txBox="1"/>
          <p:nvPr/>
        </p:nvSpPr>
        <p:spPr>
          <a:xfrm>
            <a:off x="5526406" y="3211427"/>
            <a:ext cx="2122697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불충분한 인증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3D3DFE-A9A5-4DF0-AD32-67B8A62D6076}"/>
              </a:ext>
            </a:extLst>
          </p:cNvPr>
          <p:cNvSpPr txBox="1"/>
          <p:nvPr/>
        </p:nvSpPr>
        <p:spPr>
          <a:xfrm>
            <a:off x="5526406" y="3572015"/>
            <a:ext cx="2122697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불충분한 인가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ADFE48-1342-47E1-8FDF-8B2F1F0B0596}"/>
              </a:ext>
            </a:extLst>
          </p:cNvPr>
          <p:cNvSpPr txBox="1"/>
          <p:nvPr/>
        </p:nvSpPr>
        <p:spPr>
          <a:xfrm>
            <a:off x="5526406" y="3925802"/>
            <a:ext cx="2122697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데이터 </a:t>
            </a:r>
            <a:r>
              <a:rPr lang="ko-KR" altLang="en-US" sz="1100" spc="-5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평문</a:t>
            </a: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 전송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AE9565-0F70-4160-9DAE-4AA24CE484FF}"/>
              </a:ext>
            </a:extLst>
          </p:cNvPr>
          <p:cNvSpPr txBox="1"/>
          <p:nvPr/>
        </p:nvSpPr>
        <p:spPr>
          <a:xfrm>
            <a:off x="8745642" y="2864138"/>
            <a:ext cx="2122697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디렉터리 인덱싱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871B107-4348-482E-9AE4-9F17672DED64}"/>
              </a:ext>
            </a:extLst>
          </p:cNvPr>
          <p:cNvSpPr txBox="1"/>
          <p:nvPr/>
        </p:nvSpPr>
        <p:spPr>
          <a:xfrm>
            <a:off x="8745641" y="3215171"/>
            <a:ext cx="2122697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정보노출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895088B-F1DA-478D-AE09-7F008CD3E032}"/>
              </a:ext>
            </a:extLst>
          </p:cNvPr>
          <p:cNvSpPr txBox="1"/>
          <p:nvPr/>
        </p:nvSpPr>
        <p:spPr>
          <a:xfrm>
            <a:off x="8745640" y="3574766"/>
            <a:ext cx="2122697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자동화 공격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8EDFEA-0AB9-41D5-82EF-11DEE3A03A62}"/>
              </a:ext>
            </a:extLst>
          </p:cNvPr>
          <p:cNvSpPr txBox="1"/>
          <p:nvPr/>
        </p:nvSpPr>
        <p:spPr>
          <a:xfrm>
            <a:off x="8752443" y="3925799"/>
            <a:ext cx="2113405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관리자 페이지 노출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153543-FBFA-4371-9FE0-C7AAB151885B}"/>
              </a:ext>
            </a:extLst>
          </p:cNvPr>
          <p:cNvSpPr txBox="1"/>
          <p:nvPr/>
        </p:nvSpPr>
        <p:spPr>
          <a:xfrm>
            <a:off x="5526406" y="4299998"/>
            <a:ext cx="2122697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세션 고정</a:t>
            </a:r>
          </a:p>
        </p:txBody>
      </p:sp>
      <p:pic>
        <p:nvPicPr>
          <p:cNvPr id="2" name="그림 4">
            <a:extLst>
              <a:ext uri="{FF2B5EF4-FFF2-40B4-BE49-F238E27FC236}">
                <a16:creationId xmlns:a16="http://schemas.microsoft.com/office/drawing/2014/main" id="{1D74FE1A-713B-4D0D-99B1-891A8B6A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60" y="1775846"/>
            <a:ext cx="776968" cy="51707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5894A88-14AB-4B5C-83C6-C7B29BF0803F}"/>
              </a:ext>
            </a:extLst>
          </p:cNvPr>
          <p:cNvSpPr txBox="1"/>
          <p:nvPr/>
        </p:nvSpPr>
        <p:spPr>
          <a:xfrm>
            <a:off x="5526406" y="4640177"/>
            <a:ext cx="2122697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프로세스 검증 누락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3C9E5D-3214-44F9-8E32-58C9A7631BA4}"/>
              </a:ext>
            </a:extLst>
          </p:cNvPr>
          <p:cNvSpPr txBox="1"/>
          <p:nvPr/>
        </p:nvSpPr>
        <p:spPr>
          <a:xfrm>
            <a:off x="5526406" y="4993963"/>
            <a:ext cx="2122697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쿠키 변조</a:t>
            </a:r>
          </a:p>
        </p:txBody>
      </p:sp>
      <p:pic>
        <p:nvPicPr>
          <p:cNvPr id="62" name="그래픽 1">
            <a:extLst>
              <a:ext uri="{FF2B5EF4-FFF2-40B4-BE49-F238E27FC236}">
                <a16:creationId xmlns:a16="http://schemas.microsoft.com/office/drawing/2014/main" id="{A81E18D2-26E8-4C05-9A3D-36200D484FD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2951" y="1752401"/>
            <a:ext cx="520957" cy="52095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AEAD907-A224-4726-B4E9-E2685E5BCC54}"/>
              </a:ext>
            </a:extLst>
          </p:cNvPr>
          <p:cNvSpPr txBox="1"/>
          <p:nvPr/>
        </p:nvSpPr>
        <p:spPr>
          <a:xfrm>
            <a:off x="8752442" y="4293192"/>
            <a:ext cx="2113405" cy="280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불충분한 세션 만료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CC5059F-DF57-4594-8AE1-BE29BF138392}"/>
              </a:ext>
            </a:extLst>
          </p:cNvPr>
          <p:cNvSpPr txBox="1"/>
          <p:nvPr/>
        </p:nvSpPr>
        <p:spPr>
          <a:xfrm>
            <a:off x="8745638" y="5354549"/>
            <a:ext cx="2113405" cy="275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SQL </a:t>
            </a:r>
            <a:r>
              <a:rPr lang="ko-KR" altLang="en-US" sz="1100" spc="-5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인젝션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2E79AD-7E79-4EEC-A04A-03259A394BD4}"/>
              </a:ext>
            </a:extLst>
          </p:cNvPr>
          <p:cNvSpPr txBox="1"/>
          <p:nvPr/>
        </p:nvSpPr>
        <p:spPr>
          <a:xfrm>
            <a:off x="8745639" y="4640174"/>
            <a:ext cx="2113405" cy="280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파일 업로드</a:t>
            </a:r>
            <a:endParaRPr lang="en-US" altLang="ko-KR">
              <a:cs typeface="Calibri" panose="020F0502020204030204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ED93CC-E188-492E-81F9-478B45D20552}"/>
              </a:ext>
            </a:extLst>
          </p:cNvPr>
          <p:cNvSpPr txBox="1"/>
          <p:nvPr/>
        </p:nvSpPr>
        <p:spPr>
          <a:xfrm>
            <a:off x="8745639" y="4993960"/>
            <a:ext cx="2113405" cy="280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/>
              </a:rPr>
              <a:t>파일 다운로드</a:t>
            </a:r>
            <a:endParaRPr lang="en-US" altLang="ko-KR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0214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BAD663F-8585-42C9-9B65-DC7DA24E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45" y="2572756"/>
            <a:ext cx="371475" cy="36195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183FD5-C623-4641-A92F-AD88226C2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693" y="4112245"/>
            <a:ext cx="2524125" cy="2647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3B3F47-D9C0-4ADD-8CE9-89318D3E564D}"/>
              </a:ext>
            </a:extLst>
          </p:cNvPr>
          <p:cNvSpPr txBox="1"/>
          <p:nvPr/>
        </p:nvSpPr>
        <p:spPr>
          <a:xfrm>
            <a:off x="369229" y="3132252"/>
            <a:ext cx="5134516" cy="1798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>
                <a:ea typeface="맑은 고딕"/>
                <a:cs typeface="Calibri"/>
              </a:rPr>
              <a:t>회원정보 유출 및 취약점</a:t>
            </a:r>
            <a:endParaRPr lang="en-US" sz="3600">
              <a:ea typeface="맑은 고딕"/>
              <a:cs typeface="+mn-lt"/>
            </a:endParaRPr>
          </a:p>
          <a:p>
            <a:pPr>
              <a:lnSpc>
                <a:spcPct val="108000"/>
              </a:lnSpc>
            </a:pPr>
            <a:endParaRPr lang="en-US" sz="3600">
              <a:ea typeface="+mn-lt"/>
              <a:cs typeface="+mn-lt"/>
            </a:endParaRPr>
          </a:p>
          <a:p>
            <a:endParaRPr lang="en-US" sz="3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1533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31485EF-2651-42E2-AE12-C441BE45F0D2}"/>
              </a:ext>
            </a:extLst>
          </p:cNvPr>
          <p:cNvSpPr txBox="1"/>
          <p:nvPr/>
        </p:nvSpPr>
        <p:spPr>
          <a:xfrm>
            <a:off x="413617" y="910049"/>
            <a:ext cx="3673707" cy="1274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크로스 사이트 </a:t>
            </a:r>
            <a:r>
              <a:rPr lang="ko-KR" altLang="en-US" sz="3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스크립팅</a:t>
            </a: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(XSS)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F774CA3-9917-42C5-A1FD-E166B9ADE081}"/>
              </a:ext>
            </a:extLst>
          </p:cNvPr>
          <p:cNvSpPr txBox="1"/>
          <p:nvPr/>
        </p:nvSpPr>
        <p:spPr>
          <a:xfrm>
            <a:off x="386974" y="319421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 경로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178D5-2A79-4435-830B-109E3C3B32F4}"/>
              </a:ext>
            </a:extLst>
          </p:cNvPr>
          <p:cNvSpPr txBox="1"/>
          <p:nvPr/>
        </p:nvSpPr>
        <p:spPr>
          <a:xfrm>
            <a:off x="413617" y="3594906"/>
            <a:ext cx="328750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커뮤니티 검색 창</a:t>
            </a:r>
            <a:r>
              <a:rPr lang="af-ZA" altLang="ko-KR" sz="1200" dirty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​</a:t>
            </a:r>
          </a:p>
          <a:p>
            <a:r>
              <a:rPr lang="af-ZA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1 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문의 사이트 입력 창</a:t>
            </a:r>
            <a:r>
              <a:rPr lang="af-ZA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r>
              <a:rPr lang="ko-KR" sz="1200" dirty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​</a:t>
            </a:r>
            <a:b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회원탈퇴 내용수강신청 문의내용  </a:t>
            </a:r>
            <a:r>
              <a:rPr lang="ko-KR" sz="1200" dirty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​</a:t>
            </a:r>
          </a:p>
          <a:p>
            <a:r>
              <a:rPr lang="af-ZA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(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관리자페이지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게시판에 답변 입력창에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스크립트 구문 가능하다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2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8F41E1AD-1E4C-41BB-AE24-1A8627548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29" y="751273"/>
            <a:ext cx="6766933" cy="2762329"/>
          </a:xfrm>
          <a:prstGeom prst="rect">
            <a:avLst/>
          </a:prstGeom>
        </p:spPr>
      </p:pic>
      <p:pic>
        <p:nvPicPr>
          <p:cNvPr id="23" name="그림 23">
            <a:extLst>
              <a:ext uri="{FF2B5EF4-FFF2-40B4-BE49-F238E27FC236}">
                <a16:creationId xmlns:a16="http://schemas.microsoft.com/office/drawing/2014/main" id="{08A77039-97B1-4258-981E-8511E7F20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29" y="3538344"/>
            <a:ext cx="7336884" cy="23711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A1B1A3-942A-4171-B1FA-CD7C52A2DF79}"/>
              </a:ext>
            </a:extLst>
          </p:cNvPr>
          <p:cNvSpPr txBox="1"/>
          <p:nvPr/>
        </p:nvSpPr>
        <p:spPr>
          <a:xfrm>
            <a:off x="413617" y="2354884"/>
            <a:ext cx="3673707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악의적인 사용자가 공격하려는 사이트에 스크립트를 실행시켜 사용자의 민감한 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정보 </a:t>
            </a:r>
            <a:r>
              <a:rPr lang="ko-KR" altLang="en-US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탈취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가능하다.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C91DAC-CEA7-4A87-8A69-B2FDFF717BB5}"/>
              </a:ext>
            </a:extLst>
          </p:cNvPr>
          <p:cNvCxnSpPr>
            <a:cxnSpLocks/>
          </p:cNvCxnSpPr>
          <p:nvPr/>
        </p:nvCxnSpPr>
        <p:spPr>
          <a:xfrm flipV="1">
            <a:off x="391532" y="3114288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27F80B-0F4B-4941-ABA9-6F4F8700D45A}"/>
              </a:ext>
            </a:extLst>
          </p:cNvPr>
          <p:cNvCxnSpPr>
            <a:cxnSpLocks/>
          </p:cNvCxnSpPr>
          <p:nvPr/>
        </p:nvCxnSpPr>
        <p:spPr>
          <a:xfrm flipV="1">
            <a:off x="385336" y="4725019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77D09F-6A10-494E-8453-C32D6D3AA482}"/>
              </a:ext>
            </a:extLst>
          </p:cNvPr>
          <p:cNvSpPr txBox="1"/>
          <p:nvPr/>
        </p:nvSpPr>
        <p:spPr>
          <a:xfrm>
            <a:off x="386974" y="4817765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F615D0-2A64-48AF-8AF1-0A5F29A67AD3}"/>
              </a:ext>
            </a:extLst>
          </p:cNvPr>
          <p:cNvSpPr txBox="1"/>
          <p:nvPr/>
        </p:nvSpPr>
        <p:spPr>
          <a:xfrm>
            <a:off x="410483" y="5232019"/>
            <a:ext cx="36674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해커가 의도한 악의적 스크립트가 삽입된 사이트 접속을 </a:t>
            </a:r>
            <a:r>
              <a:rPr lang="ko-KR" altLang="af-ZA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유도하여</a:t>
            </a:r>
            <a:r>
              <a:rPr lang="af-ZA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ko-KR" altLang="af-ZA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악성코드</a:t>
            </a:r>
            <a:r>
              <a:rPr lang="af-ZA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</a:t>
            </a:r>
            <a:r>
              <a:rPr lang="ko-KR" altLang="af-ZA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감염을</a:t>
            </a:r>
            <a:r>
              <a:rPr lang="af-ZA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시킬 수 있고 </a:t>
            </a:r>
            <a:r>
              <a:rPr lang="ko-KR" altLang="af-ZA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세션</a:t>
            </a:r>
            <a:r>
              <a:rPr lang="af-ZA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 값을 탈취하여 계정의 권한을 탈취할 수 있다.</a:t>
            </a:r>
            <a:endParaRPr lang="ko-KR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961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F774CA3-9917-42C5-A1FD-E166B9ADE081}"/>
              </a:ext>
            </a:extLst>
          </p:cNvPr>
          <p:cNvSpPr txBox="1"/>
          <p:nvPr/>
        </p:nvSpPr>
        <p:spPr>
          <a:xfrm>
            <a:off x="386975" y="3230913"/>
            <a:ext cx="1262550" cy="35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dirty="0"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Calibri"/>
              </a:rPr>
              <a:t>보호 대책</a:t>
            </a:r>
            <a:endParaRPr lang="ko-KR" sz="1400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178D5-2A79-4435-830B-109E3C3B32F4}"/>
              </a:ext>
            </a:extLst>
          </p:cNvPr>
          <p:cNvSpPr txBox="1"/>
          <p:nvPr/>
        </p:nvSpPr>
        <p:spPr>
          <a:xfrm>
            <a:off x="413716" y="3627483"/>
            <a:ext cx="328750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af-ZA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소스코드 수정(문자 필터링 또는 치환)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endParaRPr lang="af-ZA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  <a:p>
            <a:r>
              <a:rPr lang="af-ZA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프로그래밍을 할 시 사용자가 문자열에 스크립트를 삽입하여 실행하는 것을 막기 위해 사용자가 입력한 문자열에서 &lt; , &gt; 를 필터링하여 치환한다.</a:t>
            </a:r>
            <a:endParaRPr lang="af-ZA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+mn-lt"/>
            </a:endParaRPr>
          </a:p>
          <a:p>
            <a:pPr marL="171450" indent="-171450">
              <a:buFont typeface="Arial"/>
              <a:buChar char="•"/>
            </a:pPr>
            <a:endParaRPr lang="af-ZA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  <a:p>
            <a:endParaRPr lang="af-ZA" altLang="ko-KR" sz="1200" dirty="0">
              <a:solidFill>
                <a:srgbClr val="FFFFF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2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8F41E1AD-1E4C-41BB-AE24-1A8627548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29" y="751273"/>
            <a:ext cx="6766933" cy="2762329"/>
          </a:xfrm>
          <a:prstGeom prst="rect">
            <a:avLst/>
          </a:prstGeom>
        </p:spPr>
      </p:pic>
      <p:pic>
        <p:nvPicPr>
          <p:cNvPr id="23" name="그림 23">
            <a:extLst>
              <a:ext uri="{FF2B5EF4-FFF2-40B4-BE49-F238E27FC236}">
                <a16:creationId xmlns:a16="http://schemas.microsoft.com/office/drawing/2014/main" id="{08A77039-97B1-4258-981E-8511E7F20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790" y="3537217"/>
            <a:ext cx="7336884" cy="23711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A1B1A3-942A-4171-B1FA-CD7C52A2DF79}"/>
              </a:ext>
            </a:extLst>
          </p:cNvPr>
          <p:cNvSpPr txBox="1"/>
          <p:nvPr/>
        </p:nvSpPr>
        <p:spPr>
          <a:xfrm>
            <a:off x="413716" y="2354884"/>
            <a:ext cx="3679804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악의적인 사용자가 공격하려는 사이트에 스크립트를 실행시켜 사용자의 민감한 </a:t>
            </a:r>
            <a:r>
              <a:rPr 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정보 </a:t>
            </a:r>
            <a:r>
              <a:rPr lang="ko-KR" altLang="en-US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탈취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가능하다.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 panose="020F0502020204030204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C91DAC-CEA7-4A87-8A69-B2FDFF717BB5}"/>
              </a:ext>
            </a:extLst>
          </p:cNvPr>
          <p:cNvCxnSpPr>
            <a:cxnSpLocks/>
          </p:cNvCxnSpPr>
          <p:nvPr/>
        </p:nvCxnSpPr>
        <p:spPr>
          <a:xfrm flipV="1">
            <a:off x="391532" y="3114288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7A6B83-1A79-473E-8A38-040236D63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40786"/>
              </p:ext>
            </p:extLst>
          </p:nvPr>
        </p:nvGraphicFramePr>
        <p:xfrm>
          <a:off x="410912" y="4976795"/>
          <a:ext cx="3644900" cy="1117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2450">
                  <a:extLst>
                    <a:ext uri="{9D8B030D-6E8A-4147-A177-3AD203B41FA5}">
                      <a16:colId xmlns:a16="http://schemas.microsoft.com/office/drawing/2014/main" val="1310269788"/>
                    </a:ext>
                  </a:extLst>
                </a:gridCol>
                <a:gridCol w="1822450">
                  <a:extLst>
                    <a:ext uri="{9D8B030D-6E8A-4147-A177-3AD203B41FA5}">
                      <a16:colId xmlns:a16="http://schemas.microsoft.com/office/drawing/2014/main" val="445006575"/>
                    </a:ext>
                  </a:extLst>
                </a:gridCol>
              </a:tblGrid>
              <a:tr h="372364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From</a:t>
                      </a:r>
                      <a:endParaRPr lang="en-US" altLang="ko-KR" sz="1200" dirty="0"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To</a:t>
                      </a:r>
                      <a:endParaRPr lang="en-US" altLang="ko-KR" sz="1200"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576634"/>
                  </a:ext>
                </a:extLst>
              </a:tr>
              <a:tr h="372364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&lt;</a:t>
                      </a:r>
                      <a:endParaRPr lang="en-US" altLang="ko-KR" sz="1200" dirty="0"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&amp;</a:t>
                      </a:r>
                      <a:r>
                        <a:rPr lang="en-US" sz="1200" kern="1200" dirty="0" err="1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lt</a:t>
                      </a:r>
                      <a:r>
                        <a:rPr lang="en-US" sz="1200" kern="1200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;</a:t>
                      </a:r>
                      <a:endParaRPr lang="en-US" altLang="ko-KR" sz="1200" dirty="0"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16719025"/>
                  </a:ext>
                </a:extLst>
              </a:tr>
              <a:tr h="372364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&gt;</a:t>
                      </a:r>
                      <a:endParaRPr lang="en-US" altLang="ko-KR" sz="1200"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&amp;</a:t>
                      </a:r>
                      <a:r>
                        <a:rPr lang="en-US" sz="1200" kern="1200" dirty="0" err="1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gt</a:t>
                      </a:r>
                      <a:r>
                        <a:rPr lang="en-US" sz="1200" kern="1200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;</a:t>
                      </a:r>
                      <a:endParaRPr lang="en-US" altLang="ko-KR" sz="1200" dirty="0"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05082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FCF20F-9EDC-4B59-8717-E009297C855A}"/>
              </a:ext>
            </a:extLst>
          </p:cNvPr>
          <p:cNvSpPr txBox="1"/>
          <p:nvPr/>
        </p:nvSpPr>
        <p:spPr>
          <a:xfrm>
            <a:off x="413617" y="910049"/>
            <a:ext cx="3673707" cy="1274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크로스 사이트 </a:t>
            </a:r>
            <a:r>
              <a:rPr lang="ko-KR" altLang="en-US" sz="3200" spc="-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스크립팅</a:t>
            </a: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(XSS)</a:t>
            </a:r>
          </a:p>
        </p:txBody>
      </p:sp>
    </p:spTree>
    <p:extLst>
      <p:ext uri="{BB962C8B-B14F-4D97-AF65-F5344CB8AC3E}">
        <p14:creationId xmlns:p14="http://schemas.microsoft.com/office/powerpoint/2010/main" val="60274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35F9CDF-3513-47E6-A1B3-5ADFAE6D4510}"/>
              </a:ext>
            </a:extLst>
          </p:cNvPr>
          <p:cNvSpPr txBox="1"/>
          <p:nvPr/>
        </p:nvSpPr>
        <p:spPr>
          <a:xfrm>
            <a:off x="413160" y="2360119"/>
            <a:ext cx="3673707" cy="7940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인증 절차가 불충분한 경우 발생하는 취약점으로 권한이 없는 사용자가 중요 정보 페이지에 접근하여 정보를</a:t>
            </a:r>
            <a:r>
              <a:rPr lang="ko-KR" altLang="en-US" sz="12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유출하거나 변조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가능하다.</a:t>
            </a:r>
            <a:endParaRPr lang="ko-KR" altLang="en-US" sz="120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77A313-E903-4C22-B5D2-D2C2EF984C79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967BF-C92B-43B1-B0EF-91E958CF1FAC}"/>
              </a:ext>
            </a:extLst>
          </p:cNvPr>
          <p:cNvSpPr/>
          <p:nvPr/>
        </p:nvSpPr>
        <p:spPr>
          <a:xfrm>
            <a:off x="10241156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B55138-AED4-44E2-85DC-78E2C5A50299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F44471-5060-4959-B34B-3EF860554A42}"/>
              </a:ext>
            </a:extLst>
          </p:cNvPr>
          <p:cNvSpPr/>
          <p:nvPr/>
        </p:nvSpPr>
        <p:spPr>
          <a:xfrm>
            <a:off x="10998200" y="-965200"/>
            <a:ext cx="609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E46DCF-4309-4EB5-B1A3-E4CEA2D4C89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9E930-441D-42C2-B067-1DA0A5CC1012}"/>
              </a:ext>
            </a:extLst>
          </p:cNvPr>
          <p:cNvSpPr txBox="1"/>
          <p:nvPr/>
        </p:nvSpPr>
        <p:spPr>
          <a:xfrm>
            <a:off x="352219" y="3255597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발생 경로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4F240-9EBA-43AE-AC0C-EAEDA54C8610}"/>
              </a:ext>
            </a:extLst>
          </p:cNvPr>
          <p:cNvSpPr txBox="1"/>
          <p:nvPr/>
        </p:nvSpPr>
        <p:spPr>
          <a:xfrm>
            <a:off x="410436" y="3625492"/>
            <a:ext cx="36737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나의 강의실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-&gt; 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회원정보 수정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</a:p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나의 강의실</a:t>
            </a:r>
            <a:r>
              <a:rPr 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-&gt; </a:t>
            </a:r>
            <a:r>
              <a:rPr 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회원탈퇴</a:t>
            </a:r>
            <a:r>
              <a:rPr 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+mn-lt"/>
              </a:rPr>
              <a:t> 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pic>
        <p:nvPicPr>
          <p:cNvPr id="8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AB58146-F87C-4C0B-BC8E-5DC0BDDA3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837" y="661885"/>
            <a:ext cx="6701883" cy="3474098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9904B6A0-9DBE-4542-9E18-9D2AAC712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256" y="2902620"/>
            <a:ext cx="7426399" cy="3754127"/>
          </a:xfrm>
          <a:prstGeom prst="rect">
            <a:avLst/>
          </a:prstGeom>
        </p:spPr>
      </p:pic>
      <p:cxnSp>
        <p:nvCxnSpPr>
          <p:cNvPr id="4" name="Straight Arrow Connector 4">
            <a:extLst>
              <a:ext uri="{FF2B5EF4-FFF2-40B4-BE49-F238E27FC236}">
                <a16:creationId xmlns:a16="http://schemas.microsoft.com/office/drawing/2014/main" id="{56F2F384-8676-4F96-BDCE-8A61900E16BE}"/>
              </a:ext>
            </a:extLst>
          </p:cNvPr>
          <p:cNvCxnSpPr/>
          <p:nvPr/>
        </p:nvCxnSpPr>
        <p:spPr>
          <a:xfrm flipV="1">
            <a:off x="393897" y="3119164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18">
            <a:extLst>
              <a:ext uri="{FF2B5EF4-FFF2-40B4-BE49-F238E27FC236}">
                <a16:creationId xmlns:a16="http://schemas.microsoft.com/office/drawing/2014/main" id="{FF2D4527-C987-4AE8-879C-36EE7F558361}"/>
              </a:ext>
            </a:extLst>
          </p:cNvPr>
          <p:cNvCxnSpPr>
            <a:cxnSpLocks/>
          </p:cNvCxnSpPr>
          <p:nvPr/>
        </p:nvCxnSpPr>
        <p:spPr>
          <a:xfrm flipV="1">
            <a:off x="393898" y="4177064"/>
            <a:ext cx="3673707" cy="18585"/>
          </a:xfrm>
          <a:prstGeom prst="straightConnector1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8C6CD0-A3B6-4BE6-AB9B-2C6521BFC648}"/>
              </a:ext>
            </a:extLst>
          </p:cNvPr>
          <p:cNvSpPr txBox="1"/>
          <p:nvPr/>
        </p:nvSpPr>
        <p:spPr>
          <a:xfrm>
            <a:off x="352727" y="4304269"/>
            <a:ext cx="1095282" cy="340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시나리오</a:t>
            </a:r>
            <a:r>
              <a:rPr lang="ko-KR" sz="14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lt"/>
              </a:rPr>
              <a:t> </a:t>
            </a:r>
            <a:endParaRPr lang="ko-KR" dirty="0"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F29B67-F89E-4E7B-AA08-59927EE38512}"/>
              </a:ext>
            </a:extLst>
          </p:cNvPr>
          <p:cNvSpPr txBox="1"/>
          <p:nvPr/>
        </p:nvSpPr>
        <p:spPr>
          <a:xfrm>
            <a:off x="410436" y="4629872"/>
            <a:ext cx="36737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중요 정보의 수정 및 탈퇴에 2차적인 인증이 없어 계정의 권한이 없는 공격자가 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CSRF공격을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Calibri"/>
              </a:rPr>
              <a:t> 활용하여 특정 사용자의 정보를 수정하거나 회원 탈퇴 처리가 가능하다.</a:t>
            </a:r>
            <a:endParaRPr 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9647E0-7D6C-41C3-8F92-01401FD91C41}"/>
              </a:ext>
            </a:extLst>
          </p:cNvPr>
          <p:cNvSpPr txBox="1"/>
          <p:nvPr/>
        </p:nvSpPr>
        <p:spPr>
          <a:xfrm>
            <a:off x="665758" y="434653"/>
            <a:ext cx="182934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Calibri"/>
                <a:ea typeface="G마켓 산스 Medium"/>
                <a:cs typeface="Calibri"/>
              </a:rPr>
              <a:t>회원정보 유출 및 취약점</a:t>
            </a:r>
            <a:endParaRPr lang="ko-KR" altLang="en-US" dirty="0">
              <a:solidFill>
                <a:schemeClr val="tx1"/>
              </a:solidFill>
              <a:ea typeface="G마켓 산스 Medium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BCFB3AD-93A1-43D6-8E39-CC57832E8261}"/>
              </a:ext>
            </a:extLst>
          </p:cNvPr>
          <p:cNvCxnSpPr>
            <a:cxnSpLocks/>
          </p:cNvCxnSpPr>
          <p:nvPr/>
        </p:nvCxnSpPr>
        <p:spPr>
          <a:xfrm>
            <a:off x="2491269" y="573152"/>
            <a:ext cx="855967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CDD1B9-BB9E-40AE-A2AC-49D193702705}"/>
              </a:ext>
            </a:extLst>
          </p:cNvPr>
          <p:cNvSpPr txBox="1"/>
          <p:nvPr/>
        </p:nvSpPr>
        <p:spPr>
          <a:xfrm>
            <a:off x="413617" y="910049"/>
            <a:ext cx="3673707" cy="6832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/>
              </a:rPr>
              <a:t>불충분한 인증</a:t>
            </a:r>
          </a:p>
        </p:txBody>
      </p:sp>
    </p:spTree>
    <p:extLst>
      <p:ext uri="{BB962C8B-B14F-4D97-AF65-F5344CB8AC3E}">
        <p14:creationId xmlns:p14="http://schemas.microsoft.com/office/powerpoint/2010/main" val="255433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2524</Words>
  <Application>Microsoft Office PowerPoint</Application>
  <PresentationFormat>와이드스크린</PresentationFormat>
  <Paragraphs>380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Calibri Light</vt:lpstr>
      <vt:lpstr>G마켓 산스 Bold</vt:lpstr>
      <vt:lpstr>G마켓 산스 Light</vt:lpstr>
      <vt:lpstr>Calibri</vt:lpstr>
      <vt:lpstr>맑은 고딕</vt:lpstr>
      <vt:lpstr>Arial</vt:lpstr>
      <vt:lpstr>G마켓 산스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김 상훈</cp:lastModifiedBy>
  <cp:revision>1676</cp:revision>
  <dcterms:created xsi:type="dcterms:W3CDTF">2020-10-19T03:50:26Z</dcterms:created>
  <dcterms:modified xsi:type="dcterms:W3CDTF">2020-11-05T02:58:45Z</dcterms:modified>
</cp:coreProperties>
</file>